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72" r:id="rId2"/>
    <p:sldId id="256" r:id="rId3"/>
    <p:sldId id="273"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Lst>
  <p:sldSz cx="14630400" cy="8229600"/>
  <p:notesSz cx="8229600" cy="14630400"/>
  <p:embeddedFontLst>
    <p:embeddedFont>
      <p:font typeface="Heebo Light" pitchFamily="2" charset="-79"/>
      <p:regular r:id="rId19"/>
    </p:embeddedFont>
    <p:embeddedFont>
      <p:font typeface="Montserrat"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E962-30DE-DC65-15A7-A73C2A34C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BF972-56C7-31FF-1D06-764AC352F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841E5-C47E-E413-D64F-2EF9E73DD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9A5CD5-FEC4-0AC7-B660-C54A7D30010F}"/>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0047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B85DF-5849-864A-76D1-E95BB30D3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55B2B-5D69-598D-33F1-70FB8D642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34DCF-9707-E43F-F25E-9C1ABCC0B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17D2F-1A22-2707-CCF0-86B1336AEDB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0094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en/machine-learning-brain-mind-idea-3161590/"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homouniversalis.tistory.com/7" TargetMode="External"/><Relationship Id="rId5" Type="http://schemas.openxmlformats.org/officeDocument/2006/relationships/image" Target="../media/image31.png"/><Relationship Id="rId10" Type="http://schemas.openxmlformats.org/officeDocument/2006/relationships/hyperlink" Target="https://pixabay.com/en/database-data-storage-information-309919/" TargetMode="External"/><Relationship Id="rId4" Type="http://schemas.openxmlformats.org/officeDocument/2006/relationships/hyperlink" Target="https://es.logodownload.org/python-logo/" TargetMode="Externa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t="-1000" b="-1000"/>
          </a:stretch>
        </a:blipFill>
        <a:effectLst/>
      </p:bgPr>
    </p:bg>
    <p:spTree>
      <p:nvGrpSpPr>
        <p:cNvPr id="1" name="">
          <a:extLst>
            <a:ext uri="{FF2B5EF4-FFF2-40B4-BE49-F238E27FC236}">
              <a16:creationId xmlns:a16="http://schemas.microsoft.com/office/drawing/2014/main" id="{D6DC2682-80FA-AADE-F37D-EC9F086523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11AC1-6F26-F49F-DB1A-0B9BDF149B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7605E9-8B4A-C6D9-B333-1F2A78C3A36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0" y="0"/>
            <a:ext cx="14630400" cy="8437020"/>
          </a:xfrm>
          <a:prstGeom prst="rect">
            <a:avLst/>
          </a:prstGeom>
        </p:spPr>
      </p:pic>
      <p:sp>
        <p:nvSpPr>
          <p:cNvPr id="13" name="Rectangle 12">
            <a:extLst>
              <a:ext uri="{FF2B5EF4-FFF2-40B4-BE49-F238E27FC236}">
                <a16:creationId xmlns:a16="http://schemas.microsoft.com/office/drawing/2014/main" id="{2EBC046D-0358-28F4-1C10-68B380B77B6A}"/>
              </a:ext>
            </a:extLst>
          </p:cNvPr>
          <p:cNvSpPr/>
          <p:nvPr/>
        </p:nvSpPr>
        <p:spPr>
          <a:xfrm>
            <a:off x="-261257" y="-159062"/>
            <a:ext cx="15312571" cy="8853714"/>
          </a:xfrm>
          <a:prstGeom prst="rect">
            <a:avLst/>
          </a:prstGeom>
          <a:solidFill>
            <a:srgbClr val="0D0A2C">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33A037EC-ADC1-FB4B-7BD1-8A01275098E3}"/>
              </a:ext>
            </a:extLst>
          </p:cNvPr>
          <p:cNvSpPr/>
          <p:nvPr/>
        </p:nvSpPr>
        <p:spPr>
          <a:xfrm>
            <a:off x="1478209" y="1250795"/>
            <a:ext cx="11673981" cy="1625600"/>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a:extLst>
              <a:ext uri="{FF2B5EF4-FFF2-40B4-BE49-F238E27FC236}">
                <a16:creationId xmlns:a16="http://schemas.microsoft.com/office/drawing/2014/main" id="{5E43950A-BD37-B88C-70D0-DD65798CB63C}"/>
              </a:ext>
            </a:extLst>
          </p:cNvPr>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2" name="Text 0">
            <a:extLst>
              <a:ext uri="{FF2B5EF4-FFF2-40B4-BE49-F238E27FC236}">
                <a16:creationId xmlns:a16="http://schemas.microsoft.com/office/drawing/2014/main" id="{AEDB11AA-F72F-B4FB-0F88-0926E5C9F784}"/>
              </a:ext>
            </a:extLst>
          </p:cNvPr>
          <p:cNvSpPr/>
          <p:nvPr/>
        </p:nvSpPr>
        <p:spPr>
          <a:xfrm>
            <a:off x="10595428" y="3961805"/>
            <a:ext cx="3502440" cy="761999"/>
          </a:xfrm>
          <a:prstGeom prst="rect">
            <a:avLst/>
          </a:prstGeom>
          <a:noFill/>
          <a:ln/>
        </p:spPr>
        <p:txBody>
          <a:bodyPr wrap="square" lIns="0" tIns="0" rIns="0" bIns="0" rtlCol="0" anchor="t"/>
          <a:lstStyle/>
          <a:p>
            <a:pPr marL="0" indent="0" algn="ctr">
              <a:lnSpc>
                <a:spcPts val="5550"/>
              </a:lnSpc>
              <a:buNone/>
            </a:pPr>
            <a:r>
              <a:rPr lang="en-US" sz="3200" b="1" dirty="0">
                <a:solidFill>
                  <a:srgbClr val="F2F0F4"/>
                </a:solidFill>
                <a:latin typeface="Montserrat" pitchFamily="34" charset="0"/>
                <a:ea typeface="Montserrat" pitchFamily="34" charset="-122"/>
                <a:cs typeface="Montserrat" pitchFamily="34" charset="-120"/>
              </a:rPr>
              <a:t>PROJECT GUIDE</a:t>
            </a:r>
            <a:endParaRPr lang="en-US" sz="3200" b="1" dirty="0"/>
          </a:p>
        </p:txBody>
      </p:sp>
      <p:sp>
        <p:nvSpPr>
          <p:cNvPr id="7" name="Text 0">
            <a:extLst>
              <a:ext uri="{FF2B5EF4-FFF2-40B4-BE49-F238E27FC236}">
                <a16:creationId xmlns:a16="http://schemas.microsoft.com/office/drawing/2014/main" id="{1FB879BF-9D4B-4218-BC88-1F2FA19013DF}"/>
              </a:ext>
            </a:extLst>
          </p:cNvPr>
          <p:cNvSpPr/>
          <p:nvPr/>
        </p:nvSpPr>
        <p:spPr>
          <a:xfrm>
            <a:off x="10595428" y="4723804"/>
            <a:ext cx="3502440" cy="604595"/>
          </a:xfrm>
          <a:prstGeom prst="rect">
            <a:avLst/>
          </a:prstGeom>
          <a:noFill/>
          <a:ln/>
        </p:spPr>
        <p:txBody>
          <a:bodyPr wrap="square" lIns="0" tIns="0" rIns="0" bIns="0" rtlCol="0" anchor="t"/>
          <a:lstStyle/>
          <a:p>
            <a:pPr marL="0" indent="0" algn="ctr">
              <a:lnSpc>
                <a:spcPts val="5550"/>
              </a:lnSpc>
              <a:buNone/>
            </a:pPr>
            <a:r>
              <a:rPr lang="en-US" sz="3200" b="1" dirty="0" err="1">
                <a:solidFill>
                  <a:srgbClr val="F2F0F4"/>
                </a:solidFill>
                <a:latin typeface="Montserrat" pitchFamily="34" charset="0"/>
                <a:ea typeface="Montserrat" pitchFamily="34" charset="-122"/>
                <a:cs typeface="Montserrat" pitchFamily="34" charset="-120"/>
              </a:rPr>
              <a:t>Dr.E.Srimathi</a:t>
            </a:r>
            <a:endParaRPr lang="en-US" sz="3200" b="1" dirty="0"/>
          </a:p>
        </p:txBody>
      </p:sp>
      <p:sp>
        <p:nvSpPr>
          <p:cNvPr id="8" name="Text 0">
            <a:extLst>
              <a:ext uri="{FF2B5EF4-FFF2-40B4-BE49-F238E27FC236}">
                <a16:creationId xmlns:a16="http://schemas.microsoft.com/office/drawing/2014/main" id="{2D2F43E7-F878-5600-70A5-6D0F1EBBFEAA}"/>
              </a:ext>
            </a:extLst>
          </p:cNvPr>
          <p:cNvSpPr/>
          <p:nvPr/>
        </p:nvSpPr>
        <p:spPr>
          <a:xfrm>
            <a:off x="739146" y="4589104"/>
            <a:ext cx="4354286" cy="2260601"/>
          </a:xfrm>
          <a:prstGeom prst="rect">
            <a:avLst/>
          </a:prstGeom>
          <a:noFill/>
          <a:ln/>
        </p:spPr>
        <p:txBody>
          <a:bodyPr wrap="square" lIns="0" tIns="0" rIns="0" bIns="0" rtlCol="0" anchor="t"/>
          <a:lstStyle/>
          <a:p>
            <a:pPr>
              <a:lnSpc>
                <a:spcPts val="5550"/>
              </a:lnSpc>
            </a:pPr>
            <a:r>
              <a:rPr lang="en-US" sz="3200" b="1" dirty="0">
                <a:solidFill>
                  <a:srgbClr val="F2F0F4"/>
                </a:solidFill>
                <a:latin typeface="Montserrat" pitchFamily="34" charset="0"/>
              </a:rPr>
              <a:t>RA2231241020040</a:t>
            </a:r>
            <a:endParaRPr lang="en-IN" sz="3200" b="1" dirty="0">
              <a:solidFill>
                <a:srgbClr val="F2F0F4"/>
              </a:solidFill>
              <a:latin typeface="Montserrat" pitchFamily="34" charset="0"/>
            </a:endParaRPr>
          </a:p>
          <a:p>
            <a:pPr>
              <a:lnSpc>
                <a:spcPts val="5550"/>
              </a:lnSpc>
            </a:pPr>
            <a:r>
              <a:rPr lang="en-US" sz="3200" b="1" dirty="0">
                <a:solidFill>
                  <a:srgbClr val="F2F0F4"/>
                </a:solidFill>
                <a:latin typeface="Montserrat" pitchFamily="34" charset="0"/>
              </a:rPr>
              <a:t>ROSHAN.V.C</a:t>
            </a:r>
          </a:p>
          <a:p>
            <a:pPr>
              <a:lnSpc>
                <a:spcPts val="5550"/>
              </a:lnSpc>
            </a:pPr>
            <a:r>
              <a:rPr lang="en-US" sz="3200" b="1" dirty="0">
                <a:solidFill>
                  <a:srgbClr val="F2F0F4"/>
                </a:solidFill>
                <a:latin typeface="Montserrat" pitchFamily="34" charset="0"/>
              </a:rPr>
              <a:t>III BCA - A</a:t>
            </a:r>
            <a:endParaRPr lang="en-IN" sz="3200" b="1" dirty="0">
              <a:solidFill>
                <a:srgbClr val="F2F0F4"/>
              </a:solidFill>
              <a:latin typeface="Montserrat" pitchFamily="34" charset="0"/>
            </a:endParaRPr>
          </a:p>
        </p:txBody>
      </p:sp>
      <p:sp>
        <p:nvSpPr>
          <p:cNvPr id="5" name="Text 0">
            <a:extLst>
              <a:ext uri="{FF2B5EF4-FFF2-40B4-BE49-F238E27FC236}">
                <a16:creationId xmlns:a16="http://schemas.microsoft.com/office/drawing/2014/main" id="{447D4DFE-62F4-3B76-9D1C-6C10284D1FF8}"/>
              </a:ext>
            </a:extLst>
          </p:cNvPr>
          <p:cNvSpPr/>
          <p:nvPr/>
        </p:nvSpPr>
        <p:spPr>
          <a:xfrm>
            <a:off x="793789" y="4001845"/>
            <a:ext cx="3502440" cy="761999"/>
          </a:xfrm>
          <a:prstGeom prst="rect">
            <a:avLst/>
          </a:prstGeom>
          <a:noFill/>
          <a:ln/>
        </p:spPr>
        <p:txBody>
          <a:bodyPr wrap="square" lIns="0" tIns="0" rIns="0" bIns="0" rtlCol="0" anchor="t"/>
          <a:lstStyle/>
          <a:p>
            <a:pPr marL="0" indent="0">
              <a:lnSpc>
                <a:spcPts val="5550"/>
              </a:lnSpc>
              <a:buNone/>
            </a:pPr>
            <a:r>
              <a:rPr lang="en-US" sz="3200" b="1" dirty="0">
                <a:solidFill>
                  <a:srgbClr val="F2F0F4"/>
                </a:solidFill>
                <a:latin typeface="Montserrat" pitchFamily="34" charset="0"/>
              </a:rPr>
              <a:t>DONE BY:</a:t>
            </a:r>
            <a:endParaRPr lang="en-US" sz="3200" b="1" dirty="0"/>
          </a:p>
        </p:txBody>
      </p:sp>
    </p:spTree>
    <p:extLst>
      <p:ext uri="{BB962C8B-B14F-4D97-AF65-F5344CB8AC3E}">
        <p14:creationId xmlns:p14="http://schemas.microsoft.com/office/powerpoint/2010/main" val="28040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193AF8-69B2-771F-70BD-F81909977287}"/>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0">
            <a:extLst>
              <a:ext uri="{FF2B5EF4-FFF2-40B4-BE49-F238E27FC236}">
                <a16:creationId xmlns:a16="http://schemas.microsoft.com/office/drawing/2014/main" id="{86C485D9-59DC-956A-007E-97BAD53BCC57}"/>
              </a:ext>
            </a:extLst>
          </p:cNvPr>
          <p:cNvSpPr/>
          <p:nvPr/>
        </p:nvSpPr>
        <p:spPr>
          <a:xfrm>
            <a:off x="659389" y="3708772"/>
            <a:ext cx="14603413" cy="3087789"/>
          </a:xfrm>
          <a:prstGeom prst="rect">
            <a:avLst/>
          </a:prstGeom>
          <a:noFill/>
          <a:ln/>
        </p:spPr>
        <p:txBody>
          <a:bodyPr wrap="none" lIns="0" tIns="0" rIns="0" bIns="0" numCol="2" rtlCol="0" anchor="t"/>
          <a:lstStyle/>
          <a:p>
            <a:pPr marL="0" indent="0">
              <a:lnSpc>
                <a:spcPts val="3250"/>
              </a:lnSpc>
              <a:buNone/>
            </a:pPr>
            <a:r>
              <a:rPr lang="en-US" dirty="0">
                <a:solidFill>
                  <a:schemeClr val="bg1"/>
                </a:solidFill>
              </a:rPr>
              <a:t>The Heart Disease Prediction project uses </a:t>
            </a:r>
            <a:r>
              <a:rPr lang="en-US" dirty="0" err="1">
                <a:solidFill>
                  <a:schemeClr val="bg1"/>
                </a:solidFill>
              </a:rPr>
              <a:t>Streamlit</a:t>
            </a:r>
            <a:r>
              <a:rPr lang="en-US" dirty="0">
                <a:solidFill>
                  <a:schemeClr val="bg1"/>
                </a:solidFill>
              </a:rPr>
              <a:t> to develop an AI-powered web app that predicts heart disease risk based on factors like age, medical history, and lifestyle. The app offers a user-friendly interface for real-time predictions, providing a scalable and cost-effective solution for early detection and improved patient outcomes.</a:t>
            </a:r>
          </a:p>
        </p:txBody>
      </p:sp>
      <p:sp>
        <p:nvSpPr>
          <p:cNvPr id="3" name="TextBox 2">
            <a:extLst>
              <a:ext uri="{FF2B5EF4-FFF2-40B4-BE49-F238E27FC236}">
                <a16:creationId xmlns:a16="http://schemas.microsoft.com/office/drawing/2014/main" id="{A47FD453-F8A9-68BD-AE98-03ACDA8DC4CE}"/>
              </a:ext>
            </a:extLst>
          </p:cNvPr>
          <p:cNvSpPr txBox="1"/>
          <p:nvPr/>
        </p:nvSpPr>
        <p:spPr>
          <a:xfrm>
            <a:off x="659389" y="2094356"/>
            <a:ext cx="8828856" cy="1369606"/>
          </a:xfrm>
          <a:prstGeom prst="rect">
            <a:avLst/>
          </a:prstGeom>
          <a:noFill/>
        </p:spPr>
        <p:txBody>
          <a:bodyPr wrap="square" rtlCol="0">
            <a:spAutoFit/>
          </a:bodyPr>
          <a:lstStyle/>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Heart Disease Prediction: </a:t>
            </a:r>
          </a:p>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Using Machine Learning for Project Outline</a:t>
            </a:r>
            <a:endParaRPr lang="en-US" sz="2800" b="1" dirty="0"/>
          </a:p>
          <a:p>
            <a:endParaRPr lang="en-IN" sz="2800" dirty="0"/>
          </a:p>
        </p:txBody>
      </p:sp>
      <p:pic>
        <p:nvPicPr>
          <p:cNvPr id="4" name="Image 0" descr="preencoded.png">
            <a:extLst>
              <a:ext uri="{FF2B5EF4-FFF2-40B4-BE49-F238E27FC236}">
                <a16:creationId xmlns:a16="http://schemas.microsoft.com/office/drawing/2014/main" id="{A0B8ACD4-711E-BD56-D507-2257E0742522}"/>
              </a:ext>
            </a:extLst>
          </p:cNvPr>
          <p:cNvPicPr>
            <a:picLocks noChangeAspect="1"/>
          </p:cNvPicPr>
          <p:nvPr/>
        </p:nvPicPr>
        <p:blipFill>
          <a:blip r:embed="rId3"/>
          <a:stretch>
            <a:fillRect/>
          </a:stretch>
        </p:blipFill>
        <p:spPr>
          <a:xfrm>
            <a:off x="9143999" y="-232229"/>
            <a:ext cx="5660571" cy="86214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0" name="Shape 1">
            <a:extLst>
              <a:ext uri="{FF2B5EF4-FFF2-40B4-BE49-F238E27FC236}">
                <a16:creationId xmlns:a16="http://schemas.microsoft.com/office/drawing/2014/main" id="{AD7B7F71-BD40-A369-90F1-02A117629DAF}"/>
              </a:ext>
            </a:extLst>
          </p:cNvPr>
          <p:cNvSpPr/>
          <p:nvPr/>
        </p:nvSpPr>
        <p:spPr>
          <a:xfrm>
            <a:off x="791650" y="6448820"/>
            <a:ext cx="439796" cy="592027"/>
          </a:xfrm>
          <a:prstGeom prst="roundRect">
            <a:avLst>
              <a:gd name="adj" fmla="val 18667"/>
            </a:avLst>
          </a:prstGeom>
          <a:solidFill>
            <a:srgbClr val="31136C"/>
          </a:solidFill>
          <a:ln w="7620">
            <a:solidFill>
              <a:srgbClr val="4A2C85"/>
            </a:solidFill>
            <a:prstDash val="solid"/>
          </a:ln>
        </p:spPr>
      </p:sp>
      <p:sp>
        <p:nvSpPr>
          <p:cNvPr id="19" name="Shape 1">
            <a:extLst>
              <a:ext uri="{FF2B5EF4-FFF2-40B4-BE49-F238E27FC236}">
                <a16:creationId xmlns:a16="http://schemas.microsoft.com/office/drawing/2014/main" id="{5351BC56-C536-7725-0F38-2A13508F636F}"/>
              </a:ext>
            </a:extLst>
          </p:cNvPr>
          <p:cNvSpPr/>
          <p:nvPr/>
        </p:nvSpPr>
        <p:spPr>
          <a:xfrm>
            <a:off x="798008" y="5160730"/>
            <a:ext cx="439796" cy="592027"/>
          </a:xfrm>
          <a:prstGeom prst="roundRect">
            <a:avLst>
              <a:gd name="adj" fmla="val 18667"/>
            </a:avLst>
          </a:prstGeom>
          <a:solidFill>
            <a:srgbClr val="31136C"/>
          </a:solidFill>
          <a:ln w="7620">
            <a:solidFill>
              <a:srgbClr val="4A2C85"/>
            </a:solidFill>
            <a:prstDash val="solid"/>
          </a:ln>
        </p:spPr>
      </p:sp>
      <p:sp>
        <p:nvSpPr>
          <p:cNvPr id="18" name="Shape 1">
            <a:extLst>
              <a:ext uri="{FF2B5EF4-FFF2-40B4-BE49-F238E27FC236}">
                <a16:creationId xmlns:a16="http://schemas.microsoft.com/office/drawing/2014/main" id="{6DAA18F9-1C8F-87E7-1BBE-E03DE159005F}"/>
              </a:ext>
            </a:extLst>
          </p:cNvPr>
          <p:cNvSpPr/>
          <p:nvPr/>
        </p:nvSpPr>
        <p:spPr>
          <a:xfrm>
            <a:off x="804644" y="3468266"/>
            <a:ext cx="439796" cy="592027"/>
          </a:xfrm>
          <a:prstGeom prst="roundRect">
            <a:avLst>
              <a:gd name="adj" fmla="val 18667"/>
            </a:avLst>
          </a:prstGeom>
          <a:solidFill>
            <a:srgbClr val="31136C"/>
          </a:solidFill>
          <a:ln w="7620">
            <a:solidFill>
              <a:srgbClr val="4A2C85"/>
            </a:solidFill>
            <a:prstDash val="solid"/>
          </a:ln>
        </p:spPr>
      </p:sp>
      <p:sp>
        <p:nvSpPr>
          <p:cNvPr id="16" name="Shape 1">
            <a:extLst>
              <a:ext uri="{FF2B5EF4-FFF2-40B4-BE49-F238E27FC236}">
                <a16:creationId xmlns:a16="http://schemas.microsoft.com/office/drawing/2014/main" id="{754D36DE-6F98-60FC-A13E-65CF5C337751}"/>
              </a:ext>
            </a:extLst>
          </p:cNvPr>
          <p:cNvSpPr/>
          <p:nvPr/>
        </p:nvSpPr>
        <p:spPr>
          <a:xfrm>
            <a:off x="791650" y="1615989"/>
            <a:ext cx="439796" cy="592027"/>
          </a:xfrm>
          <a:prstGeom prst="roundRect">
            <a:avLst>
              <a:gd name="adj" fmla="val 18667"/>
            </a:avLst>
          </a:prstGeom>
          <a:solidFill>
            <a:srgbClr val="31136C"/>
          </a:solidFill>
          <a:ln w="7620">
            <a:solidFill>
              <a:srgbClr val="4A2C85"/>
            </a:solidFill>
            <a:prstDash val="solid"/>
          </a:ln>
        </p:spPr>
      </p:sp>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Preprocessing Data</a:t>
            </a:r>
            <a:endParaRPr lang="en-US" sz="4150" b="1" dirty="0"/>
          </a:p>
        </p:txBody>
      </p:sp>
      <p:sp>
        <p:nvSpPr>
          <p:cNvPr id="4" name="Text 1"/>
          <p:cNvSpPr/>
          <p:nvPr/>
        </p:nvSpPr>
        <p:spPr>
          <a:xfrm>
            <a:off x="-810031" y="1561483"/>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1</a:t>
            </a:r>
          </a:p>
        </p:txBody>
      </p:sp>
      <p:sp>
        <p:nvSpPr>
          <p:cNvPr id="5" name="Text 2"/>
          <p:cNvSpPr/>
          <p:nvPr/>
        </p:nvSpPr>
        <p:spPr>
          <a:xfrm>
            <a:off x="1193097" y="1743057"/>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Data Collection</a:t>
            </a:r>
            <a:endParaRPr lang="en-US" sz="2050" b="1" dirty="0">
              <a:solidFill>
                <a:schemeClr val="bg1"/>
              </a:solidFill>
            </a:endParaRPr>
          </a:p>
        </p:txBody>
      </p:sp>
      <p:sp>
        <p:nvSpPr>
          <p:cNvPr id="6" name="Text 3"/>
          <p:cNvSpPr/>
          <p:nvPr/>
        </p:nvSpPr>
        <p:spPr>
          <a:xfrm>
            <a:off x="1550495" y="2234675"/>
            <a:ext cx="6804725"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Gather patient data such as medical history, diagnostic test results, and lifestyle factors. This is essential for building a reliable and diverse dataset.</a:t>
            </a:r>
          </a:p>
        </p:txBody>
      </p:sp>
      <p:sp>
        <p:nvSpPr>
          <p:cNvPr id="7" name="Text 4"/>
          <p:cNvSpPr/>
          <p:nvPr/>
        </p:nvSpPr>
        <p:spPr>
          <a:xfrm>
            <a:off x="-791958" y="3413760"/>
            <a:ext cx="3669149" cy="701040"/>
          </a:xfrm>
          <a:prstGeom prst="rect">
            <a:avLst/>
          </a:prstGeom>
          <a:noFill/>
          <a:ln/>
        </p:spPr>
        <p:txBody>
          <a:bodyPr wrap="none" lIns="0" tIns="0" rIns="0" bIns="0" rtlCol="0" anchor="t"/>
          <a:lstStyle/>
          <a:p>
            <a:pPr marL="0" indent="0" algn="ctr">
              <a:lnSpc>
                <a:spcPts val="5500"/>
              </a:lnSpc>
              <a:buNone/>
            </a:pPr>
            <a:r>
              <a:rPr lang="en-US" sz="3600" dirty="0">
                <a:solidFill>
                  <a:srgbClr val="DCD7E5"/>
                </a:solidFill>
                <a:latin typeface="Montserrat" pitchFamily="34" charset="0"/>
                <a:ea typeface="Montserrat" pitchFamily="34" charset="-122"/>
                <a:cs typeface="Montserrat" pitchFamily="34" charset="-120"/>
              </a:rPr>
              <a:t>2</a:t>
            </a:r>
            <a:endParaRPr lang="en-US" sz="3600" dirty="0"/>
          </a:p>
        </p:txBody>
      </p:sp>
      <p:sp>
        <p:nvSpPr>
          <p:cNvPr id="8" name="Text 5"/>
          <p:cNvSpPr/>
          <p:nvPr/>
        </p:nvSpPr>
        <p:spPr>
          <a:xfrm>
            <a:off x="1470314" y="3598427"/>
            <a:ext cx="3167370"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Machine Learning Model</a:t>
            </a:r>
            <a:endParaRPr lang="en-US" sz="2050" b="1" dirty="0">
              <a:solidFill>
                <a:schemeClr val="bg1"/>
              </a:solidFill>
            </a:endParaRPr>
          </a:p>
        </p:txBody>
      </p:sp>
      <p:sp>
        <p:nvSpPr>
          <p:cNvPr id="9" name="Text 6"/>
          <p:cNvSpPr/>
          <p:nvPr/>
        </p:nvSpPr>
        <p:spPr>
          <a:xfrm>
            <a:off x="1470313" y="3927530"/>
            <a:ext cx="6884907"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Train a machine learning model (e.g., Logistic Regression, Random Forest, or Neural Network) on the collected data to identify patterns and predict heart disease risk accurately.</a:t>
            </a:r>
          </a:p>
        </p:txBody>
      </p:sp>
      <p:sp>
        <p:nvSpPr>
          <p:cNvPr id="10" name="Text 7"/>
          <p:cNvSpPr/>
          <p:nvPr/>
        </p:nvSpPr>
        <p:spPr>
          <a:xfrm>
            <a:off x="-791958" y="5092447"/>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3</a:t>
            </a:r>
          </a:p>
        </p:txBody>
      </p:sp>
      <p:sp>
        <p:nvSpPr>
          <p:cNvPr id="11" name="Text 8"/>
          <p:cNvSpPr/>
          <p:nvPr/>
        </p:nvSpPr>
        <p:spPr>
          <a:xfrm>
            <a:off x="1193097" y="5279282"/>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2" name="Text 9"/>
          <p:cNvSpPr/>
          <p:nvPr/>
        </p:nvSpPr>
        <p:spPr>
          <a:xfrm>
            <a:off x="1470314" y="5615348"/>
            <a:ext cx="6884907"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Develop a </a:t>
            </a:r>
            <a:r>
              <a:rPr lang="en-US" dirty="0" err="1">
                <a:solidFill>
                  <a:schemeClr val="bg1"/>
                </a:solidFill>
              </a:rPr>
              <a:t>Streamlit</a:t>
            </a:r>
            <a:r>
              <a:rPr lang="en-US" dirty="0">
                <a:solidFill>
                  <a:schemeClr val="bg1"/>
                </a:solidFill>
              </a:rPr>
              <a:t>-based web app to enable users to input their data and receive real-time predictions with a user-friendly interface.</a:t>
            </a:r>
          </a:p>
        </p:txBody>
      </p:sp>
      <p:sp>
        <p:nvSpPr>
          <p:cNvPr id="13" name="Text 7">
            <a:extLst>
              <a:ext uri="{FF2B5EF4-FFF2-40B4-BE49-F238E27FC236}">
                <a16:creationId xmlns:a16="http://schemas.microsoft.com/office/drawing/2014/main" id="{79E3B1C8-3E93-5410-75BE-04E801634F85}"/>
              </a:ext>
            </a:extLst>
          </p:cNvPr>
          <p:cNvSpPr/>
          <p:nvPr/>
        </p:nvSpPr>
        <p:spPr>
          <a:xfrm>
            <a:off x="-810032" y="6374786"/>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4</a:t>
            </a:r>
          </a:p>
        </p:txBody>
      </p:sp>
      <p:sp>
        <p:nvSpPr>
          <p:cNvPr id="14" name="Text 8">
            <a:extLst>
              <a:ext uri="{FF2B5EF4-FFF2-40B4-BE49-F238E27FC236}">
                <a16:creationId xmlns:a16="http://schemas.microsoft.com/office/drawing/2014/main" id="{2A77449C-6F00-748C-A1B6-BB9144028899}"/>
              </a:ext>
            </a:extLst>
          </p:cNvPr>
          <p:cNvSpPr/>
          <p:nvPr/>
        </p:nvSpPr>
        <p:spPr>
          <a:xfrm>
            <a:off x="1237804" y="6559333"/>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5" name="Text 9">
            <a:extLst>
              <a:ext uri="{FF2B5EF4-FFF2-40B4-BE49-F238E27FC236}">
                <a16:creationId xmlns:a16="http://schemas.microsoft.com/office/drawing/2014/main" id="{EDB50E1E-7928-B77D-EED3-EC2145622E60}"/>
              </a:ext>
            </a:extLst>
          </p:cNvPr>
          <p:cNvSpPr/>
          <p:nvPr/>
        </p:nvSpPr>
        <p:spPr>
          <a:xfrm>
            <a:off x="1470315" y="6988934"/>
            <a:ext cx="6884906"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Provide early warnings based on predictions, allowing timely intervention and better health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4099" y="507683"/>
            <a:ext cx="7868603" cy="1708071"/>
          </a:xfrm>
          <a:prstGeom prst="rect">
            <a:avLst/>
          </a:prstGeom>
          <a:noFill/>
          <a:ln/>
        </p:spPr>
        <p:txBody>
          <a:bodyPr wrap="square" lIns="0" tIns="0" rIns="0" bIns="0" rtlCol="0" anchor="t"/>
          <a:lstStyle/>
          <a:p>
            <a:pPr marL="0" indent="0">
              <a:lnSpc>
                <a:spcPts val="4450"/>
              </a:lnSpc>
              <a:buNone/>
            </a:pPr>
            <a:r>
              <a:rPr lang="en-US" sz="2800" b="1" dirty="0">
                <a:solidFill>
                  <a:srgbClr val="F2F0F4"/>
                </a:solidFill>
                <a:latin typeface="Montserrat" pitchFamily="34" charset="0"/>
                <a:ea typeface="Montserrat" pitchFamily="34" charset="-122"/>
                <a:cs typeface="Montserrat" pitchFamily="34" charset="-120"/>
              </a:rPr>
              <a:t>Integrating the Model into a Streamlit Application: Empowering Healthcare</a:t>
            </a:r>
            <a:endParaRPr lang="en-US" sz="2800" b="1" dirty="0"/>
          </a:p>
        </p:txBody>
      </p:sp>
      <p:pic>
        <p:nvPicPr>
          <p:cNvPr id="4" name="Image 1" descr="preencoded.png"/>
          <p:cNvPicPr>
            <a:picLocks noChangeAspect="1"/>
          </p:cNvPicPr>
          <p:nvPr/>
        </p:nvPicPr>
        <p:blipFill>
          <a:blip r:embed="rId4"/>
          <a:stretch>
            <a:fillRect/>
          </a:stretch>
        </p:blipFill>
        <p:spPr>
          <a:xfrm>
            <a:off x="7315200" y="2282943"/>
            <a:ext cx="455414" cy="455414"/>
          </a:xfrm>
          <a:prstGeom prst="rect">
            <a:avLst/>
          </a:prstGeom>
        </p:spPr>
      </p:pic>
      <p:sp>
        <p:nvSpPr>
          <p:cNvPr id="5" name="Text 1"/>
          <p:cNvSpPr/>
          <p:nvPr/>
        </p:nvSpPr>
        <p:spPr>
          <a:xfrm>
            <a:off x="6243578" y="2914720"/>
            <a:ext cx="2598658"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User-Friendly Interface</a:t>
            </a:r>
            <a:endParaRPr lang="en-US" sz="1750" b="1" dirty="0"/>
          </a:p>
        </p:txBody>
      </p:sp>
      <p:sp>
        <p:nvSpPr>
          <p:cNvPr id="6" name="Text 2"/>
          <p:cNvSpPr/>
          <p:nvPr/>
        </p:nvSpPr>
        <p:spPr>
          <a:xfrm>
            <a:off x="6124099" y="3520559"/>
            <a:ext cx="3797618" cy="1457325"/>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A user-friendly Streamlit application allows healthcare professionals and individuals to easily input patient data, receive risk predictions, and understand the factors contributing to the prediction.</a:t>
            </a:r>
            <a:endParaRPr lang="en-US" sz="1600" dirty="0"/>
          </a:p>
        </p:txBody>
      </p:sp>
      <p:pic>
        <p:nvPicPr>
          <p:cNvPr id="7" name="Image 2" descr="preencoded.png"/>
          <p:cNvPicPr>
            <a:picLocks noChangeAspect="1"/>
          </p:cNvPicPr>
          <p:nvPr/>
        </p:nvPicPr>
        <p:blipFill>
          <a:blip r:embed="rId5"/>
          <a:stretch>
            <a:fillRect/>
          </a:stretch>
        </p:blipFill>
        <p:spPr>
          <a:xfrm>
            <a:off x="11672559" y="2280096"/>
            <a:ext cx="455414" cy="455414"/>
          </a:xfrm>
          <a:prstGeom prst="rect">
            <a:avLst/>
          </a:prstGeom>
        </p:spPr>
      </p:pic>
      <p:sp>
        <p:nvSpPr>
          <p:cNvPr id="8" name="Text 3"/>
          <p:cNvSpPr/>
          <p:nvPr/>
        </p:nvSpPr>
        <p:spPr>
          <a:xfrm>
            <a:off x="10194965" y="2914720"/>
            <a:ext cx="3065740"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Improved Risk Assessment</a:t>
            </a:r>
            <a:endParaRPr lang="en-US" sz="1750" b="1" dirty="0"/>
          </a:p>
        </p:txBody>
      </p:sp>
      <p:sp>
        <p:nvSpPr>
          <p:cNvPr id="9" name="Text 4"/>
          <p:cNvSpPr/>
          <p:nvPr/>
        </p:nvSpPr>
        <p:spPr>
          <a:xfrm>
            <a:off x="10194965" y="3520559"/>
            <a:ext cx="4144979"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model provides an objective and data-driven assessment of heart disease risk, aiding clinicians in making informed decisions and recommending preventative measures.</a:t>
            </a:r>
            <a:endParaRPr lang="en-US" sz="1600" dirty="0"/>
          </a:p>
        </p:txBody>
      </p:sp>
      <p:pic>
        <p:nvPicPr>
          <p:cNvPr id="10" name="Image 3" descr="preencoded.png"/>
          <p:cNvPicPr>
            <a:picLocks noChangeAspect="1"/>
          </p:cNvPicPr>
          <p:nvPr/>
        </p:nvPicPr>
        <p:blipFill>
          <a:blip r:embed="rId6"/>
          <a:stretch>
            <a:fillRect/>
          </a:stretch>
        </p:blipFill>
        <p:spPr>
          <a:xfrm>
            <a:off x="9830693" y="5215491"/>
            <a:ext cx="455414" cy="455414"/>
          </a:xfrm>
          <a:prstGeom prst="rect">
            <a:avLst/>
          </a:prstGeom>
        </p:spPr>
      </p:pic>
      <p:sp>
        <p:nvSpPr>
          <p:cNvPr id="11" name="Text 5"/>
          <p:cNvSpPr/>
          <p:nvPr/>
        </p:nvSpPr>
        <p:spPr>
          <a:xfrm>
            <a:off x="8746927" y="5806182"/>
            <a:ext cx="2349579"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Data-Driven Insights</a:t>
            </a:r>
            <a:endParaRPr lang="en-US" sz="1750" b="1" dirty="0"/>
          </a:p>
        </p:txBody>
      </p:sp>
      <p:sp>
        <p:nvSpPr>
          <p:cNvPr id="12" name="Text 6"/>
          <p:cNvSpPr/>
          <p:nvPr/>
        </p:nvSpPr>
        <p:spPr>
          <a:xfrm>
            <a:off x="7509055" y="6282689"/>
            <a:ext cx="5098690"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application provides valuable insights into the factors influencing heart disease, enabling healthcare professionals to identify trends and develop more effective prevention strategies.</a:t>
            </a:r>
            <a:endParaRPr lang="en-US" sz="1600" dirty="0"/>
          </a:p>
        </p:txBody>
      </p:sp>
      <p:sp>
        <p:nvSpPr>
          <p:cNvPr id="13" name="Rectangle 12">
            <a:extLst>
              <a:ext uri="{FF2B5EF4-FFF2-40B4-BE49-F238E27FC236}">
                <a16:creationId xmlns:a16="http://schemas.microsoft.com/office/drawing/2014/main" id="{6992BD05-0FCB-91C6-9895-594C4368418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445" y="550307"/>
            <a:ext cx="13229511" cy="1250633"/>
          </a:xfrm>
          <a:prstGeom prst="rect">
            <a:avLst/>
          </a:prstGeom>
          <a:noFill/>
          <a:ln/>
        </p:spPr>
        <p:txBody>
          <a:bodyPr wrap="square" lIns="0" tIns="0" rIns="0" bIns="0" rtlCol="0" anchor="t"/>
          <a:lstStyle/>
          <a:p>
            <a:pPr marL="0" indent="0">
              <a:lnSpc>
                <a:spcPts val="4900"/>
              </a:lnSpc>
              <a:buNone/>
            </a:pPr>
            <a:r>
              <a:rPr lang="en-US" sz="4000" b="1" dirty="0">
                <a:solidFill>
                  <a:srgbClr val="F2F0F4"/>
                </a:solidFill>
                <a:latin typeface="Montserrat" pitchFamily="34" charset="0"/>
                <a:ea typeface="Montserrat" pitchFamily="34" charset="-122"/>
                <a:cs typeface="Montserrat" pitchFamily="34" charset="-120"/>
              </a:rPr>
              <a:t>Conclusion: Empowering Early Intervention and Future Directions</a:t>
            </a:r>
            <a:endParaRPr lang="en-US" sz="4000" b="1" dirty="0"/>
          </a:p>
        </p:txBody>
      </p:sp>
      <p:pic>
        <p:nvPicPr>
          <p:cNvPr id="3" name="Image 0" descr="preencoded.png"/>
          <p:cNvPicPr>
            <a:picLocks noChangeAspect="1"/>
          </p:cNvPicPr>
          <p:nvPr/>
        </p:nvPicPr>
        <p:blipFill>
          <a:blip r:embed="rId3"/>
          <a:stretch>
            <a:fillRect/>
          </a:stretch>
        </p:blipFill>
        <p:spPr>
          <a:xfrm>
            <a:off x="2916317" y="2201108"/>
            <a:ext cx="2182773" cy="1793200"/>
          </a:xfrm>
          <a:prstGeom prst="rect">
            <a:avLst/>
          </a:prstGeom>
        </p:spPr>
      </p:pic>
      <p:sp>
        <p:nvSpPr>
          <p:cNvPr id="4" name="Text 1"/>
          <p:cNvSpPr/>
          <p:nvPr/>
        </p:nvSpPr>
        <p:spPr>
          <a:xfrm>
            <a:off x="3962400" y="3136583"/>
            <a:ext cx="90368"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299115" y="2401133"/>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Early Intervention</a:t>
            </a:r>
            <a:endParaRPr lang="en-US" sz="1950" b="1" dirty="0"/>
          </a:p>
        </p:txBody>
      </p:sp>
      <p:sp>
        <p:nvSpPr>
          <p:cNvPr id="6" name="Text 3"/>
          <p:cNvSpPr/>
          <p:nvPr/>
        </p:nvSpPr>
        <p:spPr>
          <a:xfrm>
            <a:off x="5299115" y="2833807"/>
            <a:ext cx="8430816" cy="960477"/>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Early Intervention</a:t>
            </a:r>
            <a:r>
              <a:rPr lang="en-US" sz="1600" dirty="0">
                <a:solidFill>
                  <a:schemeClr val="bg1"/>
                </a:solidFill>
              </a:rPr>
              <a:t> involves detecting health issues early, allowing for timely treatment. In heart disease, it helps prevent or delay serious conditions, improving outcomes and reducing healthcare costs. It empowers individuals to make informed decisions and take proactive steps for better health.</a:t>
            </a:r>
            <a:endParaRPr lang="en-US" sz="1550" dirty="0">
              <a:solidFill>
                <a:schemeClr val="bg1"/>
              </a:solidFill>
            </a:endParaRPr>
          </a:p>
        </p:txBody>
      </p:sp>
      <p:sp>
        <p:nvSpPr>
          <p:cNvPr id="7" name="Shape 4"/>
          <p:cNvSpPr/>
          <p:nvPr/>
        </p:nvSpPr>
        <p:spPr>
          <a:xfrm>
            <a:off x="5149096" y="4009787"/>
            <a:ext cx="8730853" cy="11430"/>
          </a:xfrm>
          <a:prstGeom prst="roundRect">
            <a:avLst>
              <a:gd name="adj" fmla="val 735431"/>
            </a:avLst>
          </a:prstGeom>
          <a:solidFill>
            <a:srgbClr val="4A2C85"/>
          </a:solidFill>
          <a:ln/>
        </p:spPr>
      </p:sp>
      <p:pic>
        <p:nvPicPr>
          <p:cNvPr id="8" name="Image 1" descr="preencoded.png"/>
          <p:cNvPicPr>
            <a:picLocks noChangeAspect="1"/>
          </p:cNvPicPr>
          <p:nvPr/>
        </p:nvPicPr>
        <p:blipFill>
          <a:blip r:embed="rId4"/>
          <a:stretch>
            <a:fillRect/>
          </a:stretch>
        </p:blipFill>
        <p:spPr>
          <a:xfrm>
            <a:off x="1824871" y="4044315"/>
            <a:ext cx="4365665" cy="1793200"/>
          </a:xfrm>
          <a:prstGeom prst="rect">
            <a:avLst/>
          </a:prstGeom>
        </p:spPr>
      </p:pic>
      <p:sp>
        <p:nvSpPr>
          <p:cNvPr id="9" name="Text 5"/>
          <p:cNvSpPr/>
          <p:nvPr/>
        </p:nvSpPr>
        <p:spPr>
          <a:xfrm>
            <a:off x="3936563" y="4740831"/>
            <a:ext cx="142161"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6"/>
          <p:cNvSpPr/>
          <p:nvPr/>
        </p:nvSpPr>
        <p:spPr>
          <a:xfrm>
            <a:off x="6390561" y="4404360"/>
            <a:ext cx="259961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Improved Treatment</a:t>
            </a:r>
            <a:endParaRPr lang="en-US" sz="1950" b="1" dirty="0"/>
          </a:p>
        </p:txBody>
      </p:sp>
      <p:sp>
        <p:nvSpPr>
          <p:cNvPr id="11" name="Text 7"/>
          <p:cNvSpPr/>
          <p:nvPr/>
        </p:nvSpPr>
        <p:spPr>
          <a:xfrm>
            <a:off x="6390561" y="4837033"/>
            <a:ext cx="7339370" cy="640318"/>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Improved Treatment</a:t>
            </a:r>
            <a:r>
              <a:rPr lang="en-US" sz="1600" dirty="0">
                <a:solidFill>
                  <a:schemeClr val="bg1"/>
                </a:solidFill>
              </a:rPr>
              <a:t> involves using early predictions and data-driven insights to tailor personalized healthcare plans.</a:t>
            </a:r>
            <a:endParaRPr lang="en-US" sz="1550" dirty="0">
              <a:solidFill>
                <a:schemeClr val="bg1"/>
              </a:solidFill>
            </a:endParaRPr>
          </a:p>
        </p:txBody>
      </p:sp>
      <p:sp>
        <p:nvSpPr>
          <p:cNvPr id="12" name="Shape 8"/>
          <p:cNvSpPr/>
          <p:nvPr/>
        </p:nvSpPr>
        <p:spPr>
          <a:xfrm>
            <a:off x="6240542" y="5852993"/>
            <a:ext cx="7639407" cy="11430"/>
          </a:xfrm>
          <a:prstGeom prst="roundRect">
            <a:avLst>
              <a:gd name="adj" fmla="val 735431"/>
            </a:avLst>
          </a:prstGeom>
          <a:solidFill>
            <a:srgbClr val="4A2C85"/>
          </a:solidFill>
          <a:ln/>
        </p:spPr>
      </p:sp>
      <p:pic>
        <p:nvPicPr>
          <p:cNvPr id="13" name="Image 2" descr="preencoded.png"/>
          <p:cNvPicPr>
            <a:picLocks noChangeAspect="1"/>
          </p:cNvPicPr>
          <p:nvPr/>
        </p:nvPicPr>
        <p:blipFill>
          <a:blip r:embed="rId5"/>
          <a:stretch>
            <a:fillRect/>
          </a:stretch>
        </p:blipFill>
        <p:spPr>
          <a:xfrm>
            <a:off x="733425" y="5887522"/>
            <a:ext cx="6548557" cy="1793200"/>
          </a:xfrm>
          <a:prstGeom prst="rect">
            <a:avLst/>
          </a:prstGeom>
        </p:spPr>
      </p:pic>
      <p:sp>
        <p:nvSpPr>
          <p:cNvPr id="14" name="Text 9"/>
          <p:cNvSpPr/>
          <p:nvPr/>
        </p:nvSpPr>
        <p:spPr>
          <a:xfrm>
            <a:off x="3937159" y="6584037"/>
            <a:ext cx="141089"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0"/>
          <p:cNvSpPr/>
          <p:nvPr/>
        </p:nvSpPr>
        <p:spPr>
          <a:xfrm>
            <a:off x="7482007" y="6087547"/>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Cost Reduction</a:t>
            </a:r>
            <a:endParaRPr lang="en-US" sz="1950" b="1" dirty="0"/>
          </a:p>
        </p:txBody>
      </p:sp>
      <p:sp>
        <p:nvSpPr>
          <p:cNvPr id="16" name="Text 11"/>
          <p:cNvSpPr/>
          <p:nvPr/>
        </p:nvSpPr>
        <p:spPr>
          <a:xfrm>
            <a:off x="7482007" y="6520220"/>
            <a:ext cx="6247924" cy="960477"/>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Early detection and prevention can potentially reduce healthcare costs associated with managing heart disease, benefiting both patients and healthcare systems.</a:t>
            </a:r>
            <a:endParaRPr lang="en-US" sz="1550" dirty="0"/>
          </a:p>
        </p:txBody>
      </p:sp>
      <p:sp>
        <p:nvSpPr>
          <p:cNvPr id="17" name="Rectangle 16">
            <a:extLst>
              <a:ext uri="{FF2B5EF4-FFF2-40B4-BE49-F238E27FC236}">
                <a16:creationId xmlns:a16="http://schemas.microsoft.com/office/drawing/2014/main" id="{75B2A435-BC8C-7EA9-B72B-70C5D0F690CA}"/>
              </a:ext>
            </a:extLst>
          </p:cNvPr>
          <p:cNvSpPr/>
          <p:nvPr/>
        </p:nvSpPr>
        <p:spPr>
          <a:xfrm>
            <a:off x="12263718" y="7480697"/>
            <a:ext cx="2366682" cy="74890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35558" y="1034296"/>
            <a:ext cx="6872883"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SYSTEM SPECIFICATION</a:t>
            </a:r>
            <a:endParaRPr lang="en-US" sz="4450" b="1"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endParaRPr lang="en-US" dirty="0"/>
          </a:p>
        </p:txBody>
      </p:sp>
      <p:sp>
        <p:nvSpPr>
          <p:cNvPr id="5" name="Text 0">
            <a:extLst>
              <a:ext uri="{FF2B5EF4-FFF2-40B4-BE49-F238E27FC236}">
                <a16:creationId xmlns:a16="http://schemas.microsoft.com/office/drawing/2014/main" id="{46FE3705-C9D2-9466-DEF5-F0F9C3D078CA}"/>
              </a:ext>
            </a:extLst>
          </p:cNvPr>
          <p:cNvSpPr/>
          <p:nvPr/>
        </p:nvSpPr>
        <p:spPr>
          <a:xfrm>
            <a:off x="1492112" y="2114515"/>
            <a:ext cx="6228755" cy="646033"/>
          </a:xfrm>
          <a:prstGeom prst="rect">
            <a:avLst/>
          </a:prstGeom>
          <a:noFill/>
          <a:ln/>
        </p:spPr>
        <p:txBody>
          <a:bodyPr wrap="none" lIns="0" tIns="0" rIns="0" bIns="0" rtlCol="0" anchor="t"/>
          <a:lstStyle/>
          <a:p>
            <a:pPr marL="0" indent="0">
              <a:lnSpc>
                <a:spcPts val="5050"/>
              </a:lnSpc>
              <a:buNone/>
            </a:pPr>
            <a:r>
              <a:rPr lang="en-US" sz="4000" b="1" u="sng" dirty="0">
                <a:solidFill>
                  <a:srgbClr val="F2F0F4"/>
                </a:solidFill>
                <a:latin typeface="Montserrat" pitchFamily="34" charset="0"/>
                <a:ea typeface="Montserrat" pitchFamily="34" charset="-122"/>
                <a:cs typeface="Montserrat" pitchFamily="34" charset="-120"/>
              </a:rPr>
              <a:t>Software Configuration</a:t>
            </a:r>
            <a:endParaRPr lang="en-US" sz="4000" b="1" u="sng" dirty="0"/>
          </a:p>
        </p:txBody>
      </p:sp>
      <p:sp>
        <p:nvSpPr>
          <p:cNvPr id="6" name="Text 3">
            <a:extLst>
              <a:ext uri="{FF2B5EF4-FFF2-40B4-BE49-F238E27FC236}">
                <a16:creationId xmlns:a16="http://schemas.microsoft.com/office/drawing/2014/main" id="{FFEB5EED-87FF-6B4E-33CF-CE2B9E8E3522}"/>
              </a:ext>
            </a:extLst>
          </p:cNvPr>
          <p:cNvSpPr/>
          <p:nvPr/>
        </p:nvSpPr>
        <p:spPr>
          <a:xfrm>
            <a:off x="1492112" y="3345507"/>
            <a:ext cx="2584013" cy="322898"/>
          </a:xfrm>
          <a:prstGeom prst="rect">
            <a:avLst/>
          </a:prstGeom>
          <a:noFill/>
          <a:ln/>
        </p:spPr>
        <p:txBody>
          <a:bodyPr wrap="none" lIns="0" tIns="0" rIns="0" bIns="0" rtlCol="0" anchor="t"/>
          <a:lstStyle/>
          <a:p>
            <a:pPr marL="0" indent="0">
              <a:lnSpc>
                <a:spcPts val="2500"/>
              </a:lnSpc>
              <a:buNone/>
            </a:pPr>
            <a:endParaRPr lang="en-US" sz="2000" b="1" dirty="0"/>
          </a:p>
        </p:txBody>
      </p:sp>
      <p:sp>
        <p:nvSpPr>
          <p:cNvPr id="9" name="Rectangle 3">
            <a:extLst>
              <a:ext uri="{FF2B5EF4-FFF2-40B4-BE49-F238E27FC236}">
                <a16:creationId xmlns:a16="http://schemas.microsoft.com/office/drawing/2014/main" id="{5EBE1639-F3CB-8036-8154-D83AECAD0E8C}"/>
              </a:ext>
            </a:extLst>
          </p:cNvPr>
          <p:cNvSpPr>
            <a:spLocks noChangeArrowheads="1"/>
          </p:cNvSpPr>
          <p:nvPr/>
        </p:nvSpPr>
        <p:spPr bwMode="auto">
          <a:xfrm>
            <a:off x="793790" y="3668405"/>
            <a:ext cx="8775865"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10 / Linux (Ubuntu)</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Frontend</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Streamlit</a:t>
            </a:r>
            <a:r>
              <a:rPr kumimoji="0" lang="en-US" altLang="en-US" sz="1800" b="0" i="0" u="none" strike="noStrike" cap="none" normalizeH="0" baseline="0" dirty="0">
                <a:ln>
                  <a:noFill/>
                </a:ln>
                <a:solidFill>
                  <a:schemeClr val="bg1"/>
                </a:solidFill>
                <a:effectLst/>
                <a:latin typeface="Arial" panose="020B0604020202020204" pitchFamily="34" charset="0"/>
              </a:rPr>
              <a:t> (for UI)</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Backend</a:t>
            </a:r>
            <a:r>
              <a:rPr kumimoji="0" lang="en-US" altLang="en-US" sz="1800" b="0" i="0" u="none" strike="noStrike" cap="none" normalizeH="0" baseline="0" dirty="0">
                <a:ln>
                  <a:noFill/>
                </a:ln>
                <a:solidFill>
                  <a:schemeClr val="bg1"/>
                </a:solidFill>
                <a:effectLst/>
                <a:latin typeface="Arial" panose="020B0604020202020204" pitchFamily="34" charset="0"/>
              </a:rPr>
              <a:t>: Python (with libraries like Scikit-learn, Pandas, NumPy)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Database</a:t>
            </a:r>
            <a:r>
              <a:rPr kumimoji="0" lang="en-US" altLang="en-US" sz="1800" b="0" i="0" u="none" strike="noStrike" cap="none" normalizeH="0" baseline="0" dirty="0">
                <a:ln>
                  <a:noFill/>
                </a:ln>
                <a:solidFill>
                  <a:schemeClr val="bg1"/>
                </a:solidFill>
                <a:effectLst/>
                <a:latin typeface="Arial" panose="020B0604020202020204" pitchFamily="34" charset="0"/>
              </a:rPr>
              <a:t>: PostgreSQL or Firebase (for user data storage)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Model Deployment</a:t>
            </a:r>
            <a:r>
              <a:rPr kumimoji="0" lang="en-US" altLang="en-US" sz="1800" b="0" i="0" u="none" strike="noStrike" cap="none" normalizeH="0" baseline="0" dirty="0">
                <a:ln>
                  <a:noFill/>
                </a:ln>
                <a:solidFill>
                  <a:schemeClr val="bg1"/>
                </a:solidFill>
                <a:effectLst/>
                <a:latin typeface="Arial" panose="020B0604020202020204" pitchFamily="34" charset="0"/>
              </a:rPr>
              <a:t>: Flask or </a:t>
            </a:r>
            <a:r>
              <a:rPr kumimoji="0" lang="en-US" altLang="en-US" sz="1800" b="0" i="0" u="none" strike="noStrike" cap="none" normalizeH="0" baseline="0" dirty="0" err="1">
                <a:ln>
                  <a:noFill/>
                </a:ln>
                <a:solidFill>
                  <a:schemeClr val="bg1"/>
                </a:solidFill>
                <a:effectLst/>
                <a:latin typeface="Arial" panose="020B0604020202020204" pitchFamily="34" charset="0"/>
              </a:rPr>
              <a:t>FastAPI</a:t>
            </a:r>
            <a:r>
              <a:rPr kumimoji="0" lang="en-US" altLang="en-US" sz="1800" b="0" i="0" u="none" strike="noStrike" cap="none" normalizeH="0" baseline="0" dirty="0">
                <a:ln>
                  <a:noFill/>
                </a:ln>
                <a:solidFill>
                  <a:schemeClr val="bg1"/>
                </a:solidFill>
                <a:effectLst/>
                <a:latin typeface="Arial" panose="020B0604020202020204" pitchFamily="34" charset="0"/>
              </a:rPr>
              <a:t> (if needed for model API deployment)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3837920" y="2996446"/>
            <a:ext cx="6228755" cy="646033"/>
          </a:xfrm>
          <a:prstGeom prst="rect">
            <a:avLst/>
          </a:prstGeom>
          <a:noFill/>
          <a:ln/>
        </p:spPr>
        <p:txBody>
          <a:bodyPr wrap="none" lIns="0" tIns="0" rIns="0" bIns="0" rtlCol="0" anchor="t"/>
          <a:lstStyle/>
          <a:p>
            <a:pPr marL="0" indent="0">
              <a:lnSpc>
                <a:spcPts val="5050"/>
              </a:lnSpc>
              <a:buNone/>
            </a:pPr>
            <a:r>
              <a:rPr lang="en-US" sz="4050" b="1" u="sng" dirty="0">
                <a:solidFill>
                  <a:srgbClr val="F2F0F4"/>
                </a:solidFill>
                <a:latin typeface="Montserrat" pitchFamily="34" charset="0"/>
                <a:ea typeface="Montserrat" pitchFamily="34" charset="-122"/>
                <a:cs typeface="Montserrat" pitchFamily="34" charset="-120"/>
              </a:rPr>
              <a:t>Hardware Configuration</a:t>
            </a:r>
            <a:endParaRPr lang="en-US" sz="4050" b="1" u="sng" dirty="0"/>
          </a:p>
        </p:txBody>
      </p:sp>
      <p:sp>
        <p:nvSpPr>
          <p:cNvPr id="20" name="Rectangle 19">
            <a:extLst>
              <a:ext uri="{FF2B5EF4-FFF2-40B4-BE49-F238E27FC236}">
                <a16:creationId xmlns:a16="http://schemas.microsoft.com/office/drawing/2014/main" id="{A19C3DDD-4D04-F0EC-BA2B-AD5B5B164807}"/>
              </a:ext>
            </a:extLst>
          </p:cNvPr>
          <p:cNvSpPr/>
          <p:nvPr/>
        </p:nvSpPr>
        <p:spPr>
          <a:xfrm>
            <a:off x="12263718" y="7568327"/>
            <a:ext cx="2366682" cy="66127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
            <a:extLst>
              <a:ext uri="{FF2B5EF4-FFF2-40B4-BE49-F238E27FC236}">
                <a16:creationId xmlns:a16="http://schemas.microsoft.com/office/drawing/2014/main" id="{B42ABC27-45CE-8C73-A8F8-299FA8E86279}"/>
              </a:ext>
            </a:extLst>
          </p:cNvPr>
          <p:cNvSpPr>
            <a:spLocks noChangeArrowheads="1"/>
          </p:cNvSpPr>
          <p:nvPr/>
        </p:nvSpPr>
        <p:spPr bwMode="auto">
          <a:xfrm>
            <a:off x="1223478" y="4114800"/>
            <a:ext cx="7420621"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Processor</a:t>
            </a:r>
            <a:r>
              <a:rPr kumimoji="0" lang="en-US" altLang="en-US" sz="1800" b="0" i="0" u="none" strike="noStrike" cap="none" normalizeH="0" baseline="0" dirty="0">
                <a:ln>
                  <a:noFill/>
                </a:ln>
                <a:solidFill>
                  <a:schemeClr val="bg1"/>
                </a:solidFill>
                <a:effectLst/>
                <a:latin typeface="Arial" panose="020B0604020202020204" pitchFamily="34" charset="0"/>
              </a:rPr>
              <a:t>: Intel Core i5 (or equivalent)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RAM</a:t>
            </a:r>
            <a:r>
              <a:rPr kumimoji="0" lang="en-US" altLang="en-US" sz="1800" b="0" i="0" u="none" strike="noStrike" cap="none" normalizeH="0" baseline="0" dirty="0">
                <a:ln>
                  <a:noFill/>
                </a:ln>
                <a:solidFill>
                  <a:schemeClr val="bg1"/>
                </a:solidFill>
                <a:effectLst/>
                <a:latin typeface="Arial" panose="020B0604020202020204" pitchFamily="34" charset="0"/>
              </a:rPr>
              <a:t>: 8 GB (minimum)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Storage</a:t>
            </a:r>
            <a:r>
              <a:rPr kumimoji="0" lang="en-US" altLang="en-US" sz="1800" b="0" i="0" u="none" strike="noStrike" cap="none" normalizeH="0" baseline="0" dirty="0">
                <a:ln>
                  <a:noFill/>
                </a:ln>
                <a:solidFill>
                  <a:schemeClr val="bg1"/>
                </a:solidFill>
                <a:effectLst/>
                <a:latin typeface="Arial" panose="020B0604020202020204" pitchFamily="34" charset="0"/>
              </a:rPr>
              <a:t>: 500 GB HDD/SSD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Graphics</a:t>
            </a:r>
            <a:r>
              <a:rPr kumimoji="0" lang="en-US" altLang="en-US" sz="1800" b="0" i="0" u="none" strike="noStrike" cap="none" normalizeH="0" baseline="0" dirty="0">
                <a:ln>
                  <a:noFill/>
                </a:ln>
                <a:solidFill>
                  <a:schemeClr val="bg1"/>
                </a:solidFill>
                <a:effectLst/>
                <a:latin typeface="Arial" panose="020B0604020202020204" pitchFamily="34" charset="0"/>
              </a:rPr>
              <a:t>: Integrated or dedicated graphics card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Internet</a:t>
            </a:r>
            <a:r>
              <a:rPr kumimoji="0" lang="en-US" altLang="en-US" sz="1800" b="0" i="0" u="none" strike="noStrike" cap="none" normalizeH="0" baseline="0" dirty="0">
                <a:ln>
                  <a:noFill/>
                </a:ln>
                <a:solidFill>
                  <a:schemeClr val="bg1"/>
                </a:solidFill>
                <a:effectLst/>
                <a:latin typeface="Arial" panose="020B0604020202020204" pitchFamily="34" charset="0"/>
              </a:rPr>
              <a:t>: High-speed internet connection for real-time data processing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10 or Linux-based OS (Ubuntu)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344" y="524351"/>
            <a:ext cx="6830735" cy="595908"/>
          </a:xfrm>
          <a:prstGeom prst="rect">
            <a:avLst/>
          </a:prstGeom>
          <a:noFill/>
          <a:ln/>
        </p:spPr>
        <p:txBody>
          <a:bodyPr wrap="none" lIns="0" tIns="0" rIns="0" bIns="0" rtlCol="0" anchor="t"/>
          <a:lstStyle/>
          <a:p>
            <a:pPr marL="0" indent="0">
              <a:lnSpc>
                <a:spcPts val="4650"/>
              </a:lnSpc>
              <a:buNone/>
            </a:pPr>
            <a:r>
              <a:rPr lang="en-US" sz="3750" b="1" u="sng" dirty="0">
                <a:solidFill>
                  <a:srgbClr val="F2F0F4"/>
                </a:solidFill>
                <a:latin typeface="Montserrat" pitchFamily="34" charset="0"/>
                <a:ea typeface="Montserrat" pitchFamily="34" charset="-122"/>
                <a:cs typeface="Montserrat" pitchFamily="34" charset="-120"/>
              </a:rPr>
              <a:t>Deployment Environment</a:t>
            </a:r>
            <a:endParaRPr lang="en-US" sz="3750" b="1" u="sng" dirty="0"/>
          </a:p>
        </p:txBody>
      </p:sp>
      <p:sp>
        <p:nvSpPr>
          <p:cNvPr id="3" name="Shape 1"/>
          <p:cNvSpPr/>
          <p:nvPr/>
        </p:nvSpPr>
        <p:spPr>
          <a:xfrm>
            <a:off x="927060" y="1938259"/>
            <a:ext cx="2805843" cy="2550004"/>
          </a:xfrm>
          <a:prstGeom prst="roundRect">
            <a:avLst>
              <a:gd name="adj" fmla="val 5706"/>
            </a:avLst>
          </a:prstGeom>
          <a:solidFill>
            <a:srgbClr val="31136C"/>
          </a:solidFill>
          <a:ln w="7620">
            <a:solidFill>
              <a:srgbClr val="4A2C85"/>
            </a:solidFill>
            <a:prstDash val="solid"/>
          </a:ln>
        </p:spPr>
      </p:sp>
      <p:sp>
        <p:nvSpPr>
          <p:cNvPr id="22" name="Rectangle 21">
            <a:extLst>
              <a:ext uri="{FF2B5EF4-FFF2-40B4-BE49-F238E27FC236}">
                <a16:creationId xmlns:a16="http://schemas.microsoft.com/office/drawing/2014/main" id="{CD44040F-3AC2-A233-6F29-A2433F03BD47}"/>
              </a:ext>
            </a:extLst>
          </p:cNvPr>
          <p:cNvSpPr/>
          <p:nvPr/>
        </p:nvSpPr>
        <p:spPr>
          <a:xfrm>
            <a:off x="12263718" y="7528322"/>
            <a:ext cx="2366682" cy="701278"/>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E1C7853-2580-0F15-D5E0-2610DFC17520}"/>
              </a:ext>
            </a:extLst>
          </p:cNvPr>
          <p:cNvPicPr>
            <a:picLocks noChangeAspect="1"/>
          </p:cNvPicPr>
          <p:nvPr/>
        </p:nvPicPr>
        <p:blipFill>
          <a:blip r:embed="rId3">
            <a:extLst>
              <a:ext uri="{837473B0-CC2E-450A-ABE3-18F120FF3D39}">
                <a1611:picAttrSrcUrl xmlns:a1611="http://schemas.microsoft.com/office/drawing/2016/11/main" r:id="rId4"/>
              </a:ext>
            </a:extLst>
          </a:blip>
          <a:srcRect r="5280" b="32950"/>
          <a:stretch/>
        </p:blipFill>
        <p:spPr>
          <a:xfrm>
            <a:off x="881172" y="2157483"/>
            <a:ext cx="2962163" cy="2330779"/>
          </a:xfrm>
          <a:prstGeom prst="rect">
            <a:avLst/>
          </a:prstGeom>
        </p:spPr>
      </p:pic>
      <p:sp>
        <p:nvSpPr>
          <p:cNvPr id="29" name="Text 0">
            <a:extLst>
              <a:ext uri="{FF2B5EF4-FFF2-40B4-BE49-F238E27FC236}">
                <a16:creationId xmlns:a16="http://schemas.microsoft.com/office/drawing/2014/main" id="{EAAFDA1A-8C17-C1A3-D3F8-3056819293FD}"/>
              </a:ext>
            </a:extLst>
          </p:cNvPr>
          <p:cNvSpPr/>
          <p:nvPr/>
        </p:nvSpPr>
        <p:spPr>
          <a:xfrm>
            <a:off x="1359568" y="4599251"/>
            <a:ext cx="2483767"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ea typeface="Montserrat" pitchFamily="34" charset="-122"/>
                <a:cs typeface="Montserrat" pitchFamily="34" charset="-120"/>
              </a:rPr>
              <a:t>PYTHON</a:t>
            </a:r>
            <a:endParaRPr lang="en-US" sz="3750" b="1" dirty="0"/>
          </a:p>
        </p:txBody>
      </p:sp>
      <p:sp>
        <p:nvSpPr>
          <p:cNvPr id="30" name="Text 0">
            <a:extLst>
              <a:ext uri="{FF2B5EF4-FFF2-40B4-BE49-F238E27FC236}">
                <a16:creationId xmlns:a16="http://schemas.microsoft.com/office/drawing/2014/main" id="{9C0E92E0-121B-0FBE-8D15-363637D29C01}"/>
              </a:ext>
            </a:extLst>
          </p:cNvPr>
          <p:cNvSpPr/>
          <p:nvPr/>
        </p:nvSpPr>
        <p:spPr>
          <a:xfrm>
            <a:off x="4600001"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STREAMLIT</a:t>
            </a:r>
            <a:endParaRPr lang="en-US" sz="3200" b="1" dirty="0"/>
          </a:p>
        </p:txBody>
      </p:sp>
      <p:sp>
        <p:nvSpPr>
          <p:cNvPr id="4" name="Shape 1">
            <a:extLst>
              <a:ext uri="{FF2B5EF4-FFF2-40B4-BE49-F238E27FC236}">
                <a16:creationId xmlns:a16="http://schemas.microsoft.com/office/drawing/2014/main" id="{63445F13-7467-178C-4D3B-C6864BA17CE5}"/>
              </a:ext>
            </a:extLst>
          </p:cNvPr>
          <p:cNvSpPr/>
          <p:nvPr/>
        </p:nvSpPr>
        <p:spPr>
          <a:xfrm>
            <a:off x="4374090" y="4271421"/>
            <a:ext cx="2805843" cy="2550004"/>
          </a:xfrm>
          <a:prstGeom prst="roundRect">
            <a:avLst>
              <a:gd name="adj" fmla="val 5706"/>
            </a:avLst>
          </a:prstGeom>
          <a:solidFill>
            <a:srgbClr val="31136C"/>
          </a:solidFill>
          <a:ln w="7620">
            <a:solidFill>
              <a:srgbClr val="4A2C85"/>
            </a:solidFill>
            <a:prstDash val="solid"/>
          </a:ln>
        </p:spPr>
      </p:sp>
      <p:pic>
        <p:nvPicPr>
          <p:cNvPr id="27" name="Picture 26">
            <a:extLst>
              <a:ext uri="{FF2B5EF4-FFF2-40B4-BE49-F238E27FC236}">
                <a16:creationId xmlns:a16="http://schemas.microsoft.com/office/drawing/2014/main" id="{6363C059-6F82-020B-E353-C5E594E93A0B}"/>
              </a:ext>
            </a:extLst>
          </p:cNvPr>
          <p:cNvPicPr>
            <a:picLocks noChangeAspect="1"/>
          </p:cNvPicPr>
          <p:nvPr/>
        </p:nvPicPr>
        <p:blipFill>
          <a:blip r:embed="rId5">
            <a:extLst>
              <a:ext uri="{837473B0-CC2E-450A-ABE3-18F120FF3D39}">
                <a1611:picAttrSrcUrl xmlns:a1611="http://schemas.microsoft.com/office/drawing/2016/11/main" r:id="rId6"/>
              </a:ext>
            </a:extLst>
          </a:blip>
          <a:srcRect l="4469" t="-46425" r="-4469" b="46425"/>
          <a:stretch/>
        </p:blipFill>
        <p:spPr>
          <a:xfrm>
            <a:off x="2143082" y="1791411"/>
            <a:ext cx="7976964" cy="4656552"/>
          </a:xfrm>
          <a:prstGeom prst="rect">
            <a:avLst/>
          </a:prstGeom>
        </p:spPr>
      </p:pic>
      <p:sp>
        <p:nvSpPr>
          <p:cNvPr id="5" name="Shape 1">
            <a:extLst>
              <a:ext uri="{FF2B5EF4-FFF2-40B4-BE49-F238E27FC236}">
                <a16:creationId xmlns:a16="http://schemas.microsoft.com/office/drawing/2014/main" id="{FA203087-33D8-EA89-FC90-31131C2BD109}"/>
              </a:ext>
            </a:extLst>
          </p:cNvPr>
          <p:cNvSpPr/>
          <p:nvPr/>
        </p:nvSpPr>
        <p:spPr>
          <a:xfrm>
            <a:off x="7707964" y="1938259"/>
            <a:ext cx="2805843" cy="2550004"/>
          </a:xfrm>
          <a:prstGeom prst="roundRect">
            <a:avLst>
              <a:gd name="adj" fmla="val 5706"/>
            </a:avLst>
          </a:prstGeom>
          <a:solidFill>
            <a:srgbClr val="31136C"/>
          </a:solidFill>
          <a:ln w="7620">
            <a:solidFill>
              <a:srgbClr val="4A2C85"/>
            </a:solidFill>
            <a:prstDash val="solid"/>
          </a:ln>
        </p:spPr>
      </p:sp>
      <p:pic>
        <p:nvPicPr>
          <p:cNvPr id="9" name="Picture 8">
            <a:extLst>
              <a:ext uri="{FF2B5EF4-FFF2-40B4-BE49-F238E27FC236}">
                <a16:creationId xmlns:a16="http://schemas.microsoft.com/office/drawing/2014/main" id="{0D6B5C6B-0588-1226-F99B-02B311E3E497}"/>
              </a:ext>
            </a:extLst>
          </p:cNvPr>
          <p:cNvPicPr>
            <a:picLocks noChangeAspect="1"/>
          </p:cNvPicPr>
          <p:nvPr/>
        </p:nvPicPr>
        <p:blipFill>
          <a:blip r:embed="rId7">
            <a:duotone>
              <a:schemeClr val="accent3">
                <a:shade val="45000"/>
                <a:satMod val="135000"/>
              </a:schemeClr>
              <a:prstClr val="white"/>
            </a:duotone>
            <a:extLst>
              <a:ext uri="{837473B0-CC2E-450A-ABE3-18F120FF3D39}">
                <a1611:picAttrSrcUrl xmlns:a1611="http://schemas.microsoft.com/office/drawing/2016/11/main" r:id="rId8"/>
              </a:ext>
            </a:extLst>
          </a:blip>
          <a:stretch>
            <a:fillRect/>
          </a:stretch>
        </p:blipFill>
        <p:spPr>
          <a:xfrm>
            <a:off x="7936355" y="2004909"/>
            <a:ext cx="2372892" cy="2220879"/>
          </a:xfrm>
          <a:prstGeom prst="rect">
            <a:avLst/>
          </a:prstGeom>
        </p:spPr>
      </p:pic>
      <p:sp>
        <p:nvSpPr>
          <p:cNvPr id="10" name="Text 0">
            <a:extLst>
              <a:ext uri="{FF2B5EF4-FFF2-40B4-BE49-F238E27FC236}">
                <a16:creationId xmlns:a16="http://schemas.microsoft.com/office/drawing/2014/main" id="{B38E47FB-ED77-438A-17BA-18761729251A}"/>
              </a:ext>
            </a:extLst>
          </p:cNvPr>
          <p:cNvSpPr/>
          <p:nvPr/>
        </p:nvSpPr>
        <p:spPr>
          <a:xfrm>
            <a:off x="7610848" y="4599251"/>
            <a:ext cx="3000072" cy="1138074"/>
          </a:xfrm>
          <a:prstGeom prst="rect">
            <a:avLst/>
          </a:prstGeom>
          <a:noFill/>
          <a:ln/>
        </p:spPr>
        <p:txBody>
          <a:bodyPr wrap="none" lIns="0" tIns="0" rIns="0" bIns="0" rtlCol="0" anchor="t"/>
          <a:lstStyle/>
          <a:p>
            <a:pPr marL="0" indent="0" algn="ctr">
              <a:lnSpc>
                <a:spcPts val="4650"/>
              </a:lnSpc>
              <a:buNone/>
            </a:pPr>
            <a:r>
              <a:rPr lang="en-US" b="1" dirty="0">
                <a:solidFill>
                  <a:srgbClr val="F2F0F4"/>
                </a:solidFill>
                <a:latin typeface="Montserrat" pitchFamily="34" charset="0"/>
              </a:rPr>
              <a:t>MACHINE LEARNING</a:t>
            </a:r>
            <a:endParaRPr lang="en-US" b="1" dirty="0"/>
          </a:p>
        </p:txBody>
      </p:sp>
      <p:sp>
        <p:nvSpPr>
          <p:cNvPr id="11" name="Text 0">
            <a:extLst>
              <a:ext uri="{FF2B5EF4-FFF2-40B4-BE49-F238E27FC236}">
                <a16:creationId xmlns:a16="http://schemas.microsoft.com/office/drawing/2014/main" id="{D81FAFA7-AF5B-516F-1F13-743B8CBC29CB}"/>
              </a:ext>
            </a:extLst>
          </p:cNvPr>
          <p:cNvSpPr/>
          <p:nvPr/>
        </p:nvSpPr>
        <p:spPr>
          <a:xfrm>
            <a:off x="12263718"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SQL</a:t>
            </a:r>
            <a:endParaRPr lang="en-US" sz="3200" b="1" dirty="0"/>
          </a:p>
        </p:txBody>
      </p:sp>
      <p:sp>
        <p:nvSpPr>
          <p:cNvPr id="12" name="Shape 1">
            <a:extLst>
              <a:ext uri="{FF2B5EF4-FFF2-40B4-BE49-F238E27FC236}">
                <a16:creationId xmlns:a16="http://schemas.microsoft.com/office/drawing/2014/main" id="{50A3FDEF-6859-F1DC-A392-D6B19A8037A3}"/>
              </a:ext>
            </a:extLst>
          </p:cNvPr>
          <p:cNvSpPr/>
          <p:nvPr/>
        </p:nvSpPr>
        <p:spPr>
          <a:xfrm>
            <a:off x="11185474" y="4261647"/>
            <a:ext cx="2805843" cy="2550004"/>
          </a:xfrm>
          <a:prstGeom prst="roundRect">
            <a:avLst>
              <a:gd name="adj" fmla="val 5706"/>
            </a:avLst>
          </a:prstGeom>
          <a:solidFill>
            <a:srgbClr val="31136C"/>
          </a:solidFill>
          <a:ln w="7620">
            <a:solidFill>
              <a:srgbClr val="4A2C85"/>
            </a:solidFill>
            <a:prstDash val="solid"/>
          </a:ln>
        </p:spPr>
      </p:sp>
      <p:pic>
        <p:nvPicPr>
          <p:cNvPr id="15" name="Picture 14">
            <a:extLst>
              <a:ext uri="{FF2B5EF4-FFF2-40B4-BE49-F238E27FC236}">
                <a16:creationId xmlns:a16="http://schemas.microsoft.com/office/drawing/2014/main" id="{F9A34443-51BD-A02A-41A2-65E9FD1FA4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817676" y="4638724"/>
            <a:ext cx="1541437" cy="17958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3406020"/>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2000" dirty="0"/>
          </a:p>
        </p:txBody>
      </p:sp>
      <p:pic>
        <p:nvPicPr>
          <p:cNvPr id="5" name="Image 0" descr="preencoded.png">
            <a:extLst>
              <a:ext uri="{FF2B5EF4-FFF2-40B4-BE49-F238E27FC236}">
                <a16:creationId xmlns:a16="http://schemas.microsoft.com/office/drawing/2014/main" id="{7847ADF3-F5C3-3348-1847-472B04475995}"/>
              </a:ext>
            </a:extLst>
          </p:cNvPr>
          <p:cNvPicPr>
            <a:picLocks noChangeAspect="1"/>
          </p:cNvPicPr>
          <p:nvPr/>
        </p:nvPicPr>
        <p:blipFill>
          <a:blip r:embed="rId3"/>
          <a:stretch>
            <a:fillRect/>
          </a:stretch>
        </p:blipFill>
        <p:spPr>
          <a:xfrm>
            <a:off x="-188686" y="-65315"/>
            <a:ext cx="5675086" cy="8360229"/>
          </a:xfrm>
          <a:prstGeom prst="rect">
            <a:avLst/>
          </a:prstGeom>
        </p:spPr>
      </p:pic>
      <p:sp>
        <p:nvSpPr>
          <p:cNvPr id="6" name="Rectangle 5">
            <a:extLst>
              <a:ext uri="{FF2B5EF4-FFF2-40B4-BE49-F238E27FC236}">
                <a16:creationId xmlns:a16="http://schemas.microsoft.com/office/drawing/2014/main" id="{282280FB-673F-0E8D-2596-2C9E1242C0FA}"/>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3E38-680E-2385-BD62-4193EA171B2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B8C03DD-1C44-2993-0FF5-7DF04164F140}"/>
              </a:ext>
            </a:extLst>
          </p:cNvPr>
          <p:cNvSpPr/>
          <p:nvPr/>
        </p:nvSpPr>
        <p:spPr>
          <a:xfrm>
            <a:off x="-1276231" y="1781027"/>
            <a:ext cx="7556421" cy="1417558"/>
          </a:xfrm>
          <a:prstGeom prst="rect">
            <a:avLst/>
          </a:prstGeom>
          <a:noFill/>
          <a:ln/>
        </p:spPr>
        <p:txBody>
          <a:bodyPr wrap="square" lIns="0" tIns="0" rIns="0" bIns="0" rtlCol="0" anchor="t"/>
          <a:lstStyle/>
          <a:p>
            <a:pPr marL="0" indent="0" algn="ctr">
              <a:lnSpc>
                <a:spcPts val="5550"/>
              </a:lnSpc>
              <a:buNone/>
            </a:pPr>
            <a:r>
              <a:rPr lang="en-US" sz="4450" b="1" u="sng" dirty="0">
                <a:solidFill>
                  <a:srgbClr val="F2F0F4"/>
                </a:solidFill>
                <a:latin typeface="Montserrat" pitchFamily="34" charset="0"/>
                <a:ea typeface="Montserrat" pitchFamily="34" charset="-122"/>
                <a:cs typeface="Montserrat" pitchFamily="34" charset="-120"/>
              </a:rPr>
              <a:t>ABSTRACT</a:t>
            </a:r>
            <a:endParaRPr lang="en-US" sz="4450" b="1" u="sng" dirty="0"/>
          </a:p>
        </p:txBody>
      </p:sp>
      <p:sp>
        <p:nvSpPr>
          <p:cNvPr id="4" name="Text 1">
            <a:extLst>
              <a:ext uri="{FF2B5EF4-FFF2-40B4-BE49-F238E27FC236}">
                <a16:creationId xmlns:a16="http://schemas.microsoft.com/office/drawing/2014/main" id="{1ECA6770-F41C-DC6A-8DE7-EF144E207567}"/>
              </a:ext>
            </a:extLst>
          </p:cNvPr>
          <p:cNvSpPr/>
          <p:nvPr/>
        </p:nvSpPr>
        <p:spPr>
          <a:xfrm>
            <a:off x="793791" y="2987634"/>
            <a:ext cx="7556421" cy="2434219"/>
          </a:xfrm>
          <a:prstGeom prst="rect">
            <a:avLst/>
          </a:prstGeom>
          <a:noFill/>
          <a:ln/>
        </p:spPr>
        <p:txBody>
          <a:bodyPr wrap="square" lIns="0" tIns="0" rIns="0" bIns="0" rtlCol="0" anchor="t"/>
          <a:lstStyle/>
          <a:p>
            <a:endParaRPr lang="en-US" sz="2000" dirty="0">
              <a:solidFill>
                <a:schemeClr val="bg1"/>
              </a:solidFill>
            </a:endParaRPr>
          </a:p>
          <a:p>
            <a:r>
              <a:rPr lang="en-US" sz="2000" dirty="0">
                <a:solidFill>
                  <a:schemeClr val="bg1"/>
                </a:solidFill>
              </a:rPr>
              <a:t>Early detection of heart disease saves lives and improves health. Using a dataset with factors like age, gender, BMI, and cholesterol, we have to test various machine learning models to identify those at risk. The best model will be integrated into a user-friendly </a:t>
            </a:r>
            <a:r>
              <a:rPr lang="en-US" sz="2000" dirty="0" err="1">
                <a:solidFill>
                  <a:schemeClr val="bg1"/>
                </a:solidFill>
              </a:rPr>
              <a:t>Streamlit</a:t>
            </a:r>
            <a:r>
              <a:rPr lang="en-US" sz="2000" dirty="0">
                <a:solidFill>
                  <a:schemeClr val="bg1"/>
                </a:solidFill>
              </a:rPr>
              <a:t> app, enabling instant risk predictions. This tool supports early diagnosis and better heart health management.</a:t>
            </a:r>
          </a:p>
        </p:txBody>
      </p:sp>
      <p:sp>
        <p:nvSpPr>
          <p:cNvPr id="6" name="Rectangle 5">
            <a:extLst>
              <a:ext uri="{FF2B5EF4-FFF2-40B4-BE49-F238E27FC236}">
                <a16:creationId xmlns:a16="http://schemas.microsoft.com/office/drawing/2014/main" id="{0DE7FC24-3DEB-814E-B318-34740749CF4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7A1B392-2F0F-2FF4-A972-3C9B871CE976}"/>
              </a:ext>
            </a:extLst>
          </p:cNvPr>
          <p:cNvPicPr>
            <a:picLocks noChangeAspect="1"/>
          </p:cNvPicPr>
          <p:nvPr/>
        </p:nvPicPr>
        <p:blipFill>
          <a:blip r:embed="rId3"/>
          <a:stretch>
            <a:fillRect/>
          </a:stretch>
        </p:blipFill>
        <p:spPr>
          <a:xfrm>
            <a:off x="9144000" y="-127001"/>
            <a:ext cx="5588000" cy="8490857"/>
          </a:xfrm>
          <a:prstGeom prst="rect">
            <a:avLst/>
          </a:prstGeom>
        </p:spPr>
      </p:pic>
    </p:spTree>
    <p:extLst>
      <p:ext uri="{BB962C8B-B14F-4D97-AF65-F5344CB8AC3E}">
        <p14:creationId xmlns:p14="http://schemas.microsoft.com/office/powerpoint/2010/main" val="268775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7371" y="-116114"/>
            <a:ext cx="15254514" cy="2776446"/>
          </a:xfrm>
          <a:prstGeom prst="rect">
            <a:avLst/>
          </a:prstGeom>
        </p:spPr>
      </p:pic>
      <p:sp>
        <p:nvSpPr>
          <p:cNvPr id="3" name="Text 0"/>
          <p:cNvSpPr/>
          <p:nvPr/>
        </p:nvSpPr>
        <p:spPr>
          <a:xfrm>
            <a:off x="744855" y="3415308"/>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Feasibility Study</a:t>
            </a:r>
            <a:endParaRPr lang="en-US" sz="4150" b="1" dirty="0"/>
          </a:p>
        </p:txBody>
      </p:sp>
      <p:sp>
        <p:nvSpPr>
          <p:cNvPr id="4" name="Shape 1"/>
          <p:cNvSpPr/>
          <p:nvPr/>
        </p:nvSpPr>
        <p:spPr>
          <a:xfrm>
            <a:off x="744855" y="4639032"/>
            <a:ext cx="478869" cy="478869"/>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926663" y="4747832"/>
            <a:ext cx="115253"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6489" y="4639032"/>
            <a:ext cx="2660333"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ea typeface="Montserrat" pitchFamily="34" charset="-122"/>
                <a:cs typeface="Montserrat" pitchFamily="34" charset="-120"/>
              </a:rPr>
              <a:t>Objective</a:t>
            </a:r>
            <a:endParaRPr lang="en-US" sz="2050" b="1" u="sng" dirty="0"/>
          </a:p>
        </p:txBody>
      </p:sp>
      <p:sp>
        <p:nvSpPr>
          <p:cNvPr id="7" name="Text 4"/>
          <p:cNvSpPr/>
          <p:nvPr/>
        </p:nvSpPr>
        <p:spPr>
          <a:xfrm>
            <a:off x="1436489" y="5099090"/>
            <a:ext cx="5457797"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To develop a machine learning-based system and </a:t>
            </a:r>
            <a:r>
              <a:rPr lang="en-US" dirty="0" err="1">
                <a:solidFill>
                  <a:schemeClr val="bg1"/>
                </a:solidFill>
              </a:rPr>
              <a:t>Streamlit</a:t>
            </a:r>
            <a:r>
              <a:rPr lang="en-US" dirty="0">
                <a:solidFill>
                  <a:schemeClr val="bg1"/>
                </a:solidFill>
              </a:rPr>
              <a:t> app for predicting heart disease, enabling real-time, accurate, and cost-effective diagnosis to support early intervention.</a:t>
            </a:r>
          </a:p>
        </p:txBody>
      </p:sp>
      <p:sp>
        <p:nvSpPr>
          <p:cNvPr id="8" name="Shape 5"/>
          <p:cNvSpPr/>
          <p:nvPr/>
        </p:nvSpPr>
        <p:spPr>
          <a:xfrm>
            <a:off x="8278178" y="4639032"/>
            <a:ext cx="478869" cy="478869"/>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8426887" y="4762346"/>
            <a:ext cx="181332"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8969812" y="4639032"/>
            <a:ext cx="3443764"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rPr>
              <a:t>Scope</a:t>
            </a:r>
            <a:endParaRPr lang="en-US" sz="2050" b="1" u="sng" dirty="0"/>
          </a:p>
        </p:txBody>
      </p:sp>
      <p:sp>
        <p:nvSpPr>
          <p:cNvPr id="11" name="Text 8"/>
          <p:cNvSpPr/>
          <p:nvPr/>
        </p:nvSpPr>
        <p:spPr>
          <a:xfrm>
            <a:off x="8969812" y="5099090"/>
            <a:ext cx="5277774"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The project aims to predict heart disease risk using clinical data and provide real-time results through a user-friendly web app.</a:t>
            </a:r>
          </a:p>
        </p:txBody>
      </p:sp>
      <p:sp>
        <p:nvSpPr>
          <p:cNvPr id="13" name="Text 10"/>
          <p:cNvSpPr/>
          <p:nvPr/>
        </p:nvSpPr>
        <p:spPr>
          <a:xfrm>
            <a:off x="12878753" y="4718804"/>
            <a:ext cx="180023" cy="319207"/>
          </a:xfrm>
          <a:prstGeom prst="rect">
            <a:avLst/>
          </a:prstGeom>
          <a:noFill/>
          <a:ln/>
        </p:spPr>
        <p:txBody>
          <a:bodyPr wrap="none" lIns="0" tIns="0" rIns="0" bIns="0" rtlCol="0" anchor="t"/>
          <a:lstStyle/>
          <a:p>
            <a:pPr marL="0" indent="0" algn="ctr">
              <a:lnSpc>
                <a:spcPts val="2500"/>
              </a:lnSpc>
              <a:buNone/>
            </a:pPr>
            <a:endParaRPr lang="en-US" sz="2500" dirty="0"/>
          </a:p>
        </p:txBody>
      </p:sp>
      <p:sp>
        <p:nvSpPr>
          <p:cNvPr id="16" name="Rectangle 15">
            <a:extLst>
              <a:ext uri="{FF2B5EF4-FFF2-40B4-BE49-F238E27FC236}">
                <a16:creationId xmlns:a16="http://schemas.microsoft.com/office/drawing/2014/main" id="{74BB0AF8-35F9-CC37-8954-A89491018B5D}"/>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96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Existing System</a:t>
            </a:r>
            <a:endParaRPr lang="en-US" sz="4450" b="1" dirty="0"/>
          </a:p>
        </p:txBody>
      </p:sp>
      <p:sp>
        <p:nvSpPr>
          <p:cNvPr id="3" name="Text 1"/>
          <p:cNvSpPr/>
          <p:nvPr/>
        </p:nvSpPr>
        <p:spPr>
          <a:xfrm>
            <a:off x="793791" y="2373988"/>
            <a:ext cx="29654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Traditional Diagnosis</a:t>
            </a:r>
            <a:endParaRPr lang="en-US" sz="2200" b="1" u="sng" dirty="0"/>
          </a:p>
        </p:txBody>
      </p:sp>
      <p:sp>
        <p:nvSpPr>
          <p:cNvPr id="4" name="Text 2"/>
          <p:cNvSpPr/>
          <p:nvPr/>
        </p:nvSpPr>
        <p:spPr>
          <a:xfrm>
            <a:off x="870030" y="2926357"/>
            <a:ext cx="5518110" cy="1908221"/>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heart disease diagnosis involves clinical exams, medical history, and tests like EKGs and blood work, relying on expert interpretation and taking time.</a:t>
            </a:r>
          </a:p>
        </p:txBody>
      </p:sp>
      <p:sp>
        <p:nvSpPr>
          <p:cNvPr id="5" name="Text 3"/>
          <p:cNvSpPr/>
          <p:nvPr/>
        </p:nvSpPr>
        <p:spPr>
          <a:xfrm>
            <a:off x="793791" y="5069722"/>
            <a:ext cx="42633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Limitations of Existing System</a:t>
            </a:r>
            <a:endParaRPr lang="en-US" sz="2200" b="1" u="sng" dirty="0"/>
          </a:p>
        </p:txBody>
      </p:sp>
      <p:sp>
        <p:nvSpPr>
          <p:cNvPr id="6" name="Text 4"/>
          <p:cNvSpPr/>
          <p:nvPr/>
        </p:nvSpPr>
        <p:spPr>
          <a:xfrm>
            <a:off x="793790" y="5659195"/>
            <a:ext cx="5518110" cy="1451610"/>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methods are resource-intensive, less accessible, and prone to delays and diagnostic errors due to subjective interpretation.</a:t>
            </a:r>
          </a:p>
        </p:txBody>
      </p:sp>
      <p:sp>
        <p:nvSpPr>
          <p:cNvPr id="7" name="Rectangle 6">
            <a:extLst>
              <a:ext uri="{FF2B5EF4-FFF2-40B4-BE49-F238E27FC236}">
                <a16:creationId xmlns:a16="http://schemas.microsoft.com/office/drawing/2014/main" id="{176F2149-D125-6591-EDBF-25B572B48FB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19BCCF-ED3C-4051-D664-3D0F93E1DC12}"/>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Image 0">
            <a:extLst>
              <a:ext uri="{FF2B5EF4-FFF2-40B4-BE49-F238E27FC236}">
                <a16:creationId xmlns:a16="http://schemas.microsoft.com/office/drawing/2014/main" id="{614E8270-331F-DE2C-4AF9-1FB8309B67E4}"/>
              </a:ext>
            </a:extLst>
          </p:cNvPr>
          <p:cNvPicPr>
            <a:picLocks noChangeAspect="1"/>
          </p:cNvPicPr>
          <p:nvPr/>
        </p:nvPicPr>
        <p:blipFill>
          <a:blip r:embed="rId3"/>
          <a:stretch>
            <a:fillRect/>
          </a:stretch>
        </p:blipFill>
        <p:spPr>
          <a:xfrm>
            <a:off x="9144000" y="-232229"/>
            <a:ext cx="5670590" cy="86940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3829" y="-130629"/>
            <a:ext cx="15196458" cy="2952887"/>
          </a:xfrm>
          <a:prstGeom prst="rect">
            <a:avLst/>
          </a:prstGeom>
        </p:spPr>
      </p:pic>
      <p:sp>
        <p:nvSpPr>
          <p:cNvPr id="3" name="Text 0"/>
          <p:cNvSpPr/>
          <p:nvPr/>
        </p:nvSpPr>
        <p:spPr>
          <a:xfrm>
            <a:off x="790218" y="3443049"/>
            <a:ext cx="8442246" cy="705564"/>
          </a:xfrm>
          <a:prstGeom prst="rect">
            <a:avLst/>
          </a:prstGeom>
          <a:noFill/>
          <a:ln/>
        </p:spPr>
        <p:txBody>
          <a:bodyPr wrap="none" lIns="0" tIns="0" rIns="0" bIns="0" rtlCol="0" anchor="t"/>
          <a:lstStyle/>
          <a:p>
            <a:pPr marL="0" indent="0">
              <a:lnSpc>
                <a:spcPts val="5550"/>
              </a:lnSpc>
              <a:buNone/>
            </a:pPr>
            <a:r>
              <a:rPr lang="en-US" sz="4400" b="1" dirty="0">
                <a:solidFill>
                  <a:srgbClr val="F2F0F4"/>
                </a:solidFill>
                <a:latin typeface="Montserrat" pitchFamily="34" charset="0"/>
                <a:ea typeface="Montserrat" pitchFamily="34" charset="-122"/>
                <a:cs typeface="Montserrat" pitchFamily="34" charset="-120"/>
              </a:rPr>
              <a:t>Drawbacks of Existing System</a:t>
            </a:r>
            <a:endParaRPr lang="en-US" sz="4400" b="1" dirty="0"/>
          </a:p>
        </p:txBody>
      </p:sp>
      <p:sp>
        <p:nvSpPr>
          <p:cNvPr id="4" name="Shape 1"/>
          <p:cNvSpPr/>
          <p:nvPr/>
        </p:nvSpPr>
        <p:spPr>
          <a:xfrm>
            <a:off x="790218" y="4487228"/>
            <a:ext cx="4199453" cy="3121462"/>
          </a:xfrm>
          <a:prstGeom prst="roundRect">
            <a:avLst>
              <a:gd name="adj" fmla="val 3038"/>
            </a:avLst>
          </a:prstGeom>
          <a:solidFill>
            <a:srgbClr val="31136C"/>
          </a:solidFill>
          <a:ln w="7620">
            <a:solidFill>
              <a:srgbClr val="4A2C85"/>
            </a:solidFill>
            <a:prstDash val="solid"/>
          </a:ln>
        </p:spPr>
      </p:sp>
      <p:sp>
        <p:nvSpPr>
          <p:cNvPr id="5" name="Text 2"/>
          <p:cNvSpPr/>
          <p:nvPr/>
        </p:nvSpPr>
        <p:spPr>
          <a:xfrm>
            <a:off x="1023580" y="4720590"/>
            <a:ext cx="3167301" cy="352663"/>
          </a:xfrm>
          <a:prstGeom prst="rect">
            <a:avLst/>
          </a:prstGeom>
          <a:noFill/>
          <a:ln/>
        </p:spPr>
        <p:txBody>
          <a:bodyPr wrap="none" lIns="0" tIns="0" rIns="0" bIns="0" rtlCol="0" anchor="t"/>
          <a:lstStyle/>
          <a:p>
            <a:pPr marL="0" indent="0">
              <a:lnSpc>
                <a:spcPts val="2750"/>
              </a:lnSpc>
              <a:buNone/>
            </a:pPr>
            <a:r>
              <a:rPr lang="en-IN" sz="2400" b="1" u="sng" dirty="0">
                <a:solidFill>
                  <a:schemeClr val="bg1"/>
                </a:solidFill>
              </a:rPr>
              <a:t>Limited Accessibility</a:t>
            </a:r>
            <a:endParaRPr lang="en-US" sz="2200" b="1" u="sng" dirty="0">
              <a:solidFill>
                <a:schemeClr val="bg1"/>
              </a:solidFill>
            </a:endParaRPr>
          </a:p>
        </p:txBody>
      </p:sp>
      <p:sp>
        <p:nvSpPr>
          <p:cNvPr id="6" name="Text 3"/>
          <p:cNvSpPr/>
          <p:nvPr/>
        </p:nvSpPr>
        <p:spPr>
          <a:xfrm>
            <a:off x="1023580" y="5452507"/>
            <a:ext cx="3732728" cy="1805583"/>
          </a:xfrm>
          <a:prstGeom prst="rect">
            <a:avLst/>
          </a:prstGeom>
          <a:noFill/>
          <a:ln/>
        </p:spPr>
        <p:txBody>
          <a:bodyPr wrap="square" lIns="0" tIns="0" rIns="0" bIns="0" rtlCol="0" anchor="t"/>
          <a:lstStyle/>
          <a:p>
            <a:pPr marL="0" indent="0">
              <a:lnSpc>
                <a:spcPts val="2800"/>
              </a:lnSpc>
              <a:buNone/>
            </a:pPr>
            <a:r>
              <a:rPr lang="en-US" dirty="0">
                <a:solidFill>
                  <a:schemeClr val="bg1"/>
                </a:solidFill>
              </a:rPr>
              <a:t>Not all healthcare settings, especially rural or low-resource areas, have access to necessary diagnostic tools</a:t>
            </a:r>
          </a:p>
        </p:txBody>
      </p:sp>
      <p:sp>
        <p:nvSpPr>
          <p:cNvPr id="7" name="Shape 4"/>
          <p:cNvSpPr/>
          <p:nvPr/>
        </p:nvSpPr>
        <p:spPr>
          <a:xfrm>
            <a:off x="5215414" y="4487228"/>
            <a:ext cx="4199453" cy="3121462"/>
          </a:xfrm>
          <a:prstGeom prst="roundRect">
            <a:avLst>
              <a:gd name="adj" fmla="val 3038"/>
            </a:avLst>
          </a:prstGeom>
          <a:solidFill>
            <a:srgbClr val="31136C"/>
          </a:solidFill>
          <a:ln w="7620">
            <a:solidFill>
              <a:srgbClr val="4A2C85"/>
            </a:solidFill>
            <a:prstDash val="solid"/>
          </a:ln>
        </p:spPr>
      </p:sp>
      <p:sp>
        <p:nvSpPr>
          <p:cNvPr id="8" name="Text 5"/>
          <p:cNvSpPr/>
          <p:nvPr/>
        </p:nvSpPr>
        <p:spPr>
          <a:xfrm>
            <a:off x="5448776"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Time Consuming</a:t>
            </a:r>
          </a:p>
        </p:txBody>
      </p:sp>
      <p:sp>
        <p:nvSpPr>
          <p:cNvPr id="9" name="Text 6"/>
          <p:cNvSpPr/>
          <p:nvPr/>
        </p:nvSpPr>
        <p:spPr>
          <a:xfrm>
            <a:off x="5448776" y="5411868"/>
            <a:ext cx="3783688" cy="2166699"/>
          </a:xfrm>
          <a:prstGeom prst="rect">
            <a:avLst/>
          </a:prstGeom>
          <a:noFill/>
          <a:ln/>
        </p:spPr>
        <p:txBody>
          <a:bodyPr wrap="square" lIns="0" tIns="0" rIns="0" bIns="0" rtlCol="0" anchor="t"/>
          <a:lstStyle/>
          <a:p>
            <a:pPr marL="0" indent="0">
              <a:lnSpc>
                <a:spcPts val="2800"/>
              </a:lnSpc>
              <a:buNone/>
            </a:pPr>
            <a:r>
              <a:rPr lang="en-US" dirty="0">
                <a:solidFill>
                  <a:schemeClr val="bg1"/>
                </a:solidFill>
              </a:rPr>
              <a:t>Traditional diagnostic tests and procedures take significant time, delaying diagnosis and treatment.</a:t>
            </a:r>
          </a:p>
        </p:txBody>
      </p:sp>
      <p:sp>
        <p:nvSpPr>
          <p:cNvPr id="10" name="Shape 7"/>
          <p:cNvSpPr/>
          <p:nvPr/>
        </p:nvSpPr>
        <p:spPr>
          <a:xfrm>
            <a:off x="9640610" y="4487228"/>
            <a:ext cx="4199453" cy="3121462"/>
          </a:xfrm>
          <a:prstGeom prst="roundRect">
            <a:avLst>
              <a:gd name="adj" fmla="val 3038"/>
            </a:avLst>
          </a:prstGeom>
          <a:solidFill>
            <a:srgbClr val="31136C"/>
          </a:solidFill>
          <a:ln w="7620">
            <a:solidFill>
              <a:srgbClr val="4A2C85"/>
            </a:solidFill>
            <a:prstDash val="solid"/>
          </a:ln>
        </p:spPr>
      </p:sp>
      <p:sp>
        <p:nvSpPr>
          <p:cNvPr id="11" name="Text 8"/>
          <p:cNvSpPr/>
          <p:nvPr/>
        </p:nvSpPr>
        <p:spPr>
          <a:xfrm>
            <a:off x="9873972"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High Cost</a:t>
            </a:r>
          </a:p>
        </p:txBody>
      </p:sp>
      <p:sp>
        <p:nvSpPr>
          <p:cNvPr id="12" name="Text 9"/>
          <p:cNvSpPr/>
          <p:nvPr/>
        </p:nvSpPr>
        <p:spPr>
          <a:xfrm>
            <a:off x="9874092" y="5411868"/>
            <a:ext cx="3732728" cy="1805583"/>
          </a:xfrm>
          <a:prstGeom prst="rect">
            <a:avLst/>
          </a:prstGeom>
          <a:noFill/>
          <a:ln/>
        </p:spPr>
        <p:txBody>
          <a:bodyPr wrap="square" lIns="0" tIns="0" rIns="0" bIns="0" rtlCol="0" anchor="t"/>
          <a:lstStyle/>
          <a:p>
            <a:pPr>
              <a:lnSpc>
                <a:spcPts val="2800"/>
              </a:lnSpc>
            </a:pPr>
            <a:r>
              <a:rPr lang="en-US" dirty="0">
                <a:solidFill>
                  <a:schemeClr val="bg1"/>
                </a:solidFill>
              </a:rPr>
              <a:t>Traditional diagnostic methods, including specialized tests and expert consultations, often incur high costs, making them less affordable for many.</a:t>
            </a:r>
          </a:p>
        </p:txBody>
      </p:sp>
      <p:sp>
        <p:nvSpPr>
          <p:cNvPr id="13" name="Rectangle 12">
            <a:extLst>
              <a:ext uri="{FF2B5EF4-FFF2-40B4-BE49-F238E27FC236}">
                <a16:creationId xmlns:a16="http://schemas.microsoft.com/office/drawing/2014/main" id="{7140427A-CBE5-582C-CE40-2DD22AC7E588}"/>
              </a:ext>
            </a:extLst>
          </p:cNvPr>
          <p:cNvSpPr/>
          <p:nvPr/>
        </p:nvSpPr>
        <p:spPr>
          <a:xfrm>
            <a:off x="12263718" y="7744064"/>
            <a:ext cx="2366682" cy="485536"/>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629" y="-203201"/>
            <a:ext cx="5617029" cy="8592457"/>
          </a:xfrm>
          <a:prstGeom prst="rect">
            <a:avLst/>
          </a:prstGeom>
        </p:spPr>
      </p:pic>
      <p:sp>
        <p:nvSpPr>
          <p:cNvPr id="3" name="Text 0"/>
          <p:cNvSpPr/>
          <p:nvPr/>
        </p:nvSpPr>
        <p:spPr>
          <a:xfrm>
            <a:off x="6226135" y="759857"/>
            <a:ext cx="5284113" cy="660440"/>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Proposed System</a:t>
            </a:r>
            <a:endParaRPr lang="en-US" sz="4150" b="1" dirty="0"/>
          </a:p>
        </p:txBody>
      </p:sp>
      <p:pic>
        <p:nvPicPr>
          <p:cNvPr id="4" name="Image 1" descr="preencoded.png"/>
          <p:cNvPicPr>
            <a:picLocks noChangeAspect="1"/>
          </p:cNvPicPr>
          <p:nvPr/>
        </p:nvPicPr>
        <p:blipFill>
          <a:blip r:embed="rId4"/>
          <a:stretch>
            <a:fillRect/>
          </a:stretch>
        </p:blipFill>
        <p:spPr>
          <a:xfrm>
            <a:off x="8868191" y="2542936"/>
            <a:ext cx="528399" cy="528399"/>
          </a:xfrm>
          <a:prstGeom prst="rect">
            <a:avLst/>
          </a:prstGeom>
        </p:spPr>
      </p:pic>
      <p:sp>
        <p:nvSpPr>
          <p:cNvPr id="5" name="Text 1"/>
          <p:cNvSpPr/>
          <p:nvPr/>
        </p:nvSpPr>
        <p:spPr>
          <a:xfrm>
            <a:off x="6226135" y="2476976"/>
            <a:ext cx="3673793" cy="660321"/>
          </a:xfrm>
          <a:prstGeom prst="rect">
            <a:avLst/>
          </a:prstGeom>
          <a:noFill/>
          <a:ln/>
        </p:spPr>
        <p:txBody>
          <a:bodyPr wrap="squar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Machine Learning Algorithms</a:t>
            </a:r>
            <a:endParaRPr lang="en-US" sz="2050" b="1" dirty="0"/>
          </a:p>
        </p:txBody>
      </p:sp>
      <p:sp>
        <p:nvSpPr>
          <p:cNvPr id="6" name="Text 2"/>
          <p:cNvSpPr/>
          <p:nvPr/>
        </p:nvSpPr>
        <p:spPr>
          <a:xfrm>
            <a:off x="6226135" y="3264098"/>
            <a:ext cx="3673793" cy="1014413"/>
          </a:xfrm>
          <a:prstGeom prst="rect">
            <a:avLst/>
          </a:prstGeom>
          <a:noFill/>
          <a:ln/>
        </p:spPr>
        <p:txBody>
          <a:bodyPr wrap="square" lIns="0" tIns="0" rIns="0" bIns="0" rtlCol="0" anchor="t"/>
          <a:lstStyle/>
          <a:p>
            <a:pPr marL="0" indent="0" algn="l">
              <a:lnSpc>
                <a:spcPts val="2650"/>
              </a:lnSpc>
              <a:buNone/>
            </a:pPr>
            <a:r>
              <a:rPr lang="en-US" dirty="0">
                <a:solidFill>
                  <a:schemeClr val="bg1"/>
                </a:solidFill>
                <a:latin typeface="Heebo Light" pitchFamily="34" charset="0"/>
                <a:ea typeface="Heebo Light" pitchFamily="34" charset="-122"/>
                <a:cs typeface="Heebo Light" pitchFamily="34" charset="-120"/>
              </a:rPr>
              <a:t>We propose using machine learning algorithms to analyze patient data and predict the risk of heart disease.</a:t>
            </a:r>
            <a:endParaRPr lang="en-US" dirty="0">
              <a:solidFill>
                <a:schemeClr val="bg1"/>
              </a:solidFill>
            </a:endParaRPr>
          </a:p>
        </p:txBody>
      </p:sp>
      <p:pic>
        <p:nvPicPr>
          <p:cNvPr id="7" name="Image 2" descr="preencoded.png"/>
          <p:cNvPicPr>
            <a:picLocks noChangeAspect="1"/>
          </p:cNvPicPr>
          <p:nvPr/>
        </p:nvPicPr>
        <p:blipFill>
          <a:blip r:embed="rId5"/>
          <a:stretch>
            <a:fillRect/>
          </a:stretch>
        </p:blipFill>
        <p:spPr>
          <a:xfrm>
            <a:off x="12541984" y="2278736"/>
            <a:ext cx="528399" cy="528399"/>
          </a:xfrm>
          <a:prstGeom prst="rect">
            <a:avLst/>
          </a:prstGeom>
        </p:spPr>
      </p:pic>
      <p:sp>
        <p:nvSpPr>
          <p:cNvPr id="8" name="Text 3"/>
          <p:cNvSpPr/>
          <p:nvPr/>
        </p:nvSpPr>
        <p:spPr>
          <a:xfrm>
            <a:off x="10216872" y="2476976"/>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Data Collection</a:t>
            </a:r>
            <a:endParaRPr lang="en-US" sz="2050" b="1" dirty="0"/>
          </a:p>
        </p:txBody>
      </p:sp>
      <p:sp>
        <p:nvSpPr>
          <p:cNvPr id="9" name="Text 4"/>
          <p:cNvSpPr/>
          <p:nvPr/>
        </p:nvSpPr>
        <p:spPr>
          <a:xfrm>
            <a:off x="10216872" y="2933938"/>
            <a:ext cx="3990737"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system will gather various data points from patients, including medical history, demographics, lifestyle habits, and lab test results.</a:t>
            </a:r>
          </a:p>
        </p:txBody>
      </p:sp>
      <p:pic>
        <p:nvPicPr>
          <p:cNvPr id="10" name="Image 3" descr="preencoded.png"/>
          <p:cNvPicPr>
            <a:picLocks noChangeAspect="1"/>
          </p:cNvPicPr>
          <p:nvPr/>
        </p:nvPicPr>
        <p:blipFill>
          <a:blip r:embed="rId6"/>
          <a:stretch>
            <a:fillRect/>
          </a:stretch>
        </p:blipFill>
        <p:spPr>
          <a:xfrm>
            <a:off x="9635727" y="4910291"/>
            <a:ext cx="528399" cy="528399"/>
          </a:xfrm>
          <a:prstGeom prst="rect">
            <a:avLst/>
          </a:prstGeom>
        </p:spPr>
      </p:pic>
      <p:sp>
        <p:nvSpPr>
          <p:cNvPr id="11" name="Text 5"/>
          <p:cNvSpPr/>
          <p:nvPr/>
        </p:nvSpPr>
        <p:spPr>
          <a:xfrm>
            <a:off x="8575000" y="5565492"/>
            <a:ext cx="2649855"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Predictive Modeling</a:t>
            </a:r>
            <a:endParaRPr lang="en-US" sz="2050" b="1" dirty="0"/>
          </a:p>
        </p:txBody>
      </p:sp>
      <p:sp>
        <p:nvSpPr>
          <p:cNvPr id="12" name="Text 6"/>
          <p:cNvSpPr/>
          <p:nvPr/>
        </p:nvSpPr>
        <p:spPr>
          <a:xfrm>
            <a:off x="8272981" y="6041419"/>
            <a:ext cx="4160319"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machine learning model will identify patterns in the data and generate predictions about the likelihood of developing heart disease.</a:t>
            </a:r>
          </a:p>
        </p:txBody>
      </p:sp>
      <p:sp>
        <p:nvSpPr>
          <p:cNvPr id="13" name="Rectangle 12">
            <a:extLst>
              <a:ext uri="{FF2B5EF4-FFF2-40B4-BE49-F238E27FC236}">
                <a16:creationId xmlns:a16="http://schemas.microsoft.com/office/drawing/2014/main" id="{7E90AB4B-810C-EFC6-5D34-4945BEAE0A05}"/>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0340" y="-232229"/>
            <a:ext cx="5666740" cy="8650515"/>
          </a:xfrm>
          <a:prstGeom prst="rect">
            <a:avLst/>
          </a:prstGeom>
        </p:spPr>
      </p:pic>
      <p:sp>
        <p:nvSpPr>
          <p:cNvPr id="3" name="Text 0"/>
          <p:cNvSpPr/>
          <p:nvPr/>
        </p:nvSpPr>
        <p:spPr>
          <a:xfrm>
            <a:off x="6206847" y="995601"/>
            <a:ext cx="7387352" cy="643176"/>
          </a:xfrm>
          <a:prstGeom prst="rect">
            <a:avLst/>
          </a:prstGeom>
          <a:noFill/>
          <a:ln/>
        </p:spPr>
        <p:txBody>
          <a:bodyPr wrap="none" lIns="0" tIns="0" rIns="0" bIns="0" rtlCol="0" anchor="t"/>
          <a:lstStyle/>
          <a:p>
            <a:pPr marL="0" indent="0">
              <a:lnSpc>
                <a:spcPts val="5050"/>
              </a:lnSpc>
              <a:buNone/>
            </a:pPr>
            <a:r>
              <a:rPr lang="en-US" sz="4050" b="1" dirty="0">
                <a:solidFill>
                  <a:srgbClr val="F2F0F4"/>
                </a:solidFill>
                <a:latin typeface="Montserrat" pitchFamily="34" charset="0"/>
                <a:ea typeface="Montserrat" pitchFamily="34" charset="-122"/>
                <a:cs typeface="Montserrat" pitchFamily="34" charset="-120"/>
              </a:rPr>
              <a:t>Benefits of Proposed System</a:t>
            </a:r>
            <a:endParaRPr lang="en-US" sz="4050" b="1" dirty="0"/>
          </a:p>
        </p:txBody>
      </p:sp>
      <p:sp>
        <p:nvSpPr>
          <p:cNvPr id="4" name="Shape 1"/>
          <p:cNvSpPr/>
          <p:nvPr/>
        </p:nvSpPr>
        <p:spPr>
          <a:xfrm>
            <a:off x="6504146" y="1947505"/>
            <a:ext cx="22860" cy="5286375"/>
          </a:xfrm>
          <a:prstGeom prst="roundRect">
            <a:avLst>
              <a:gd name="adj" fmla="val 378194"/>
            </a:avLst>
          </a:prstGeom>
          <a:solidFill>
            <a:srgbClr val="4A2C85"/>
          </a:solidFill>
          <a:ln/>
        </p:spPr>
      </p:sp>
      <p:sp>
        <p:nvSpPr>
          <p:cNvPr id="5" name="Shape 2"/>
          <p:cNvSpPr/>
          <p:nvPr/>
        </p:nvSpPr>
        <p:spPr>
          <a:xfrm>
            <a:off x="6724233" y="2398990"/>
            <a:ext cx="720447" cy="22860"/>
          </a:xfrm>
          <a:prstGeom prst="roundRect">
            <a:avLst>
              <a:gd name="adj" fmla="val 378194"/>
            </a:avLst>
          </a:prstGeom>
          <a:solidFill>
            <a:srgbClr val="4A2C85"/>
          </a:solidFill>
          <a:ln/>
        </p:spPr>
      </p:sp>
      <p:sp>
        <p:nvSpPr>
          <p:cNvPr id="6" name="Shape 3"/>
          <p:cNvSpPr/>
          <p:nvPr/>
        </p:nvSpPr>
        <p:spPr>
          <a:xfrm>
            <a:off x="6284059" y="2178963"/>
            <a:ext cx="463034" cy="463034"/>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6459795" y="2301359"/>
            <a:ext cx="111562"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8" name="Text 5"/>
          <p:cNvSpPr/>
          <p:nvPr/>
        </p:nvSpPr>
        <p:spPr>
          <a:xfrm>
            <a:off x="7647623" y="2153245"/>
            <a:ext cx="2573060" cy="321588"/>
          </a:xfrm>
          <a:prstGeom prst="rect">
            <a:avLst/>
          </a:prstGeom>
          <a:noFill/>
          <a:ln/>
        </p:spPr>
        <p:txBody>
          <a:bodyPr wrap="none" lIns="0" tIns="0" rIns="0" bIns="0" rtlCol="0" anchor="t"/>
          <a:lstStyle/>
          <a:p>
            <a:pPr marL="0" indent="0" algn="l">
              <a:lnSpc>
                <a:spcPts val="2500"/>
              </a:lnSpc>
              <a:buNone/>
            </a:pPr>
            <a:r>
              <a:rPr lang="en-US" sz="2000" b="1" dirty="0">
                <a:solidFill>
                  <a:srgbClr val="DCD7E5"/>
                </a:solidFill>
                <a:latin typeface="Montserrat" pitchFamily="34" charset="0"/>
                <a:ea typeface="Montserrat" pitchFamily="34" charset="-122"/>
                <a:cs typeface="Montserrat" pitchFamily="34" charset="-120"/>
              </a:rPr>
              <a:t>Early Detection</a:t>
            </a:r>
            <a:endParaRPr lang="en-US" sz="2000" b="1" dirty="0"/>
          </a:p>
        </p:txBody>
      </p:sp>
      <p:sp>
        <p:nvSpPr>
          <p:cNvPr id="9" name="Text 6"/>
          <p:cNvSpPr/>
          <p:nvPr/>
        </p:nvSpPr>
        <p:spPr>
          <a:xfrm>
            <a:off x="7647623" y="2598301"/>
            <a:ext cx="5801677" cy="658654"/>
          </a:xfrm>
          <a:prstGeom prst="rect">
            <a:avLst/>
          </a:prstGeom>
          <a:noFill/>
          <a:ln/>
        </p:spPr>
        <p:txBody>
          <a:bodyPr wrap="square" lIns="0" tIns="0" rIns="0" bIns="0" rtlCol="0" anchor="t"/>
          <a:lstStyle/>
          <a:p>
            <a:pPr marL="0" indent="0" algn="l">
              <a:lnSpc>
                <a:spcPts val="2550"/>
              </a:lnSpc>
              <a:buNone/>
            </a:pPr>
            <a:r>
              <a:rPr lang="en-US" dirty="0">
                <a:solidFill>
                  <a:schemeClr val="bg1"/>
                </a:solidFill>
              </a:rPr>
              <a:t>Identifies potential heart disease risks early, enabling preventive measures before symptoms arise.</a:t>
            </a:r>
          </a:p>
        </p:txBody>
      </p:sp>
      <p:sp>
        <p:nvSpPr>
          <p:cNvPr id="10" name="Shape 7"/>
          <p:cNvSpPr/>
          <p:nvPr/>
        </p:nvSpPr>
        <p:spPr>
          <a:xfrm>
            <a:off x="6724233" y="4119920"/>
            <a:ext cx="720447" cy="22860"/>
          </a:xfrm>
          <a:prstGeom prst="roundRect">
            <a:avLst>
              <a:gd name="adj" fmla="val 378194"/>
            </a:avLst>
          </a:prstGeom>
          <a:solidFill>
            <a:srgbClr val="4A2C85"/>
          </a:solidFill>
          <a:ln/>
        </p:spPr>
      </p:sp>
      <p:sp>
        <p:nvSpPr>
          <p:cNvPr id="11" name="Shape 8"/>
          <p:cNvSpPr/>
          <p:nvPr/>
        </p:nvSpPr>
        <p:spPr>
          <a:xfrm>
            <a:off x="6284059" y="3899892"/>
            <a:ext cx="463034" cy="463034"/>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6427887" y="4012761"/>
            <a:ext cx="17537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3" name="Text 10"/>
          <p:cNvSpPr/>
          <p:nvPr/>
        </p:nvSpPr>
        <p:spPr>
          <a:xfrm>
            <a:off x="7647623" y="3874175"/>
            <a:ext cx="3864888"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Increased Accuracy</a:t>
            </a:r>
            <a:endParaRPr lang="en-US" sz="2000" b="1" dirty="0">
              <a:solidFill>
                <a:srgbClr val="DCD7E5"/>
              </a:solidFill>
              <a:latin typeface="Montserrat" pitchFamily="34" charset="0"/>
            </a:endParaRPr>
          </a:p>
        </p:txBody>
      </p:sp>
      <p:sp>
        <p:nvSpPr>
          <p:cNvPr id="14" name="Text 11"/>
          <p:cNvSpPr/>
          <p:nvPr/>
        </p:nvSpPr>
        <p:spPr>
          <a:xfrm>
            <a:off x="7647623" y="4319230"/>
            <a:ext cx="5801677" cy="987981"/>
          </a:xfrm>
          <a:prstGeom prst="rect">
            <a:avLst/>
          </a:prstGeom>
          <a:noFill/>
          <a:ln/>
        </p:spPr>
        <p:txBody>
          <a:bodyPr wrap="square" lIns="0" tIns="0" rIns="0" bIns="0" rtlCol="0" anchor="t"/>
          <a:lstStyle/>
          <a:p>
            <a:pPr>
              <a:lnSpc>
                <a:spcPts val="2550"/>
              </a:lnSpc>
            </a:pPr>
            <a:r>
              <a:rPr lang="en-US" dirty="0">
                <a:solidFill>
                  <a:schemeClr val="bg1"/>
                </a:solidFill>
              </a:rPr>
              <a:t>AI-powered models learn from vast amounts of data, improving prediction accuracy over time and reducing human error.</a:t>
            </a:r>
          </a:p>
        </p:txBody>
      </p:sp>
      <p:sp>
        <p:nvSpPr>
          <p:cNvPr id="15" name="Shape 12"/>
          <p:cNvSpPr/>
          <p:nvPr/>
        </p:nvSpPr>
        <p:spPr>
          <a:xfrm>
            <a:off x="6724233" y="6170176"/>
            <a:ext cx="720447" cy="22860"/>
          </a:xfrm>
          <a:prstGeom prst="roundRect">
            <a:avLst>
              <a:gd name="adj" fmla="val 378194"/>
            </a:avLst>
          </a:prstGeom>
          <a:solidFill>
            <a:srgbClr val="4A2C85"/>
          </a:solidFill>
          <a:ln/>
        </p:spPr>
      </p:sp>
      <p:sp>
        <p:nvSpPr>
          <p:cNvPr id="16" name="Shape 13"/>
          <p:cNvSpPr/>
          <p:nvPr/>
        </p:nvSpPr>
        <p:spPr>
          <a:xfrm>
            <a:off x="6284059" y="5950148"/>
            <a:ext cx="463034" cy="463034"/>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6428482" y="6077308"/>
            <a:ext cx="174188"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8" name="Text 15"/>
          <p:cNvSpPr/>
          <p:nvPr/>
        </p:nvSpPr>
        <p:spPr>
          <a:xfrm>
            <a:off x="7647623" y="5924431"/>
            <a:ext cx="2573060"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Comprehensive Insights</a:t>
            </a:r>
            <a:endParaRPr lang="en-US" sz="2000" b="1" dirty="0">
              <a:solidFill>
                <a:srgbClr val="DCD7E5"/>
              </a:solidFill>
              <a:latin typeface="Montserrat" pitchFamily="34" charset="0"/>
            </a:endParaRPr>
          </a:p>
        </p:txBody>
      </p:sp>
      <p:sp>
        <p:nvSpPr>
          <p:cNvPr id="19" name="Text 16"/>
          <p:cNvSpPr/>
          <p:nvPr/>
        </p:nvSpPr>
        <p:spPr>
          <a:xfrm>
            <a:off x="7647623" y="6369487"/>
            <a:ext cx="4785677" cy="658654"/>
          </a:xfrm>
          <a:prstGeom prst="rect">
            <a:avLst/>
          </a:prstGeom>
          <a:noFill/>
          <a:ln/>
        </p:spPr>
        <p:txBody>
          <a:bodyPr wrap="square" lIns="0" tIns="0" rIns="0" bIns="0" rtlCol="0" anchor="t"/>
          <a:lstStyle/>
          <a:p>
            <a:pPr>
              <a:lnSpc>
                <a:spcPts val="2550"/>
              </a:lnSpc>
            </a:pPr>
            <a:r>
              <a:rPr lang="en-US" dirty="0">
                <a:solidFill>
                  <a:schemeClr val="bg1"/>
                </a:solidFill>
              </a:rPr>
              <a:t>Gathers and analyzes a wide range of patient data (e.g., demographics, lifestyle, medical history), providing a holistic view of heart disease risk.</a:t>
            </a:r>
          </a:p>
        </p:txBody>
      </p:sp>
      <p:sp>
        <p:nvSpPr>
          <p:cNvPr id="20" name="Rectangle 19">
            <a:extLst>
              <a:ext uri="{FF2B5EF4-FFF2-40B4-BE49-F238E27FC236}">
                <a16:creationId xmlns:a16="http://schemas.microsoft.com/office/drawing/2014/main" id="{0DB65851-092A-8010-3C84-7AC43088485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32610"/>
            <a:ext cx="571285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Scope of the Project</a:t>
            </a:r>
            <a:endParaRPr lang="en-US" sz="4450" b="1"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4003238" y="3259336"/>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2"/>
          <p:cNvSpPr/>
          <p:nvPr/>
        </p:nvSpPr>
        <p:spPr>
          <a:xfrm>
            <a:off x="5088255" y="3221831"/>
            <a:ext cx="417385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 &amp; Preparation</a:t>
            </a:r>
            <a:endParaRPr lang="en-US" sz="2200" dirty="0"/>
          </a:p>
        </p:txBody>
      </p:sp>
      <p:sp>
        <p:nvSpPr>
          <p:cNvPr id="6" name="Shape 3"/>
          <p:cNvSpPr/>
          <p:nvPr/>
        </p:nvSpPr>
        <p:spPr>
          <a:xfrm>
            <a:off x="4918115" y="3816072"/>
            <a:ext cx="8861822" cy="15240"/>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3949" y="4036814"/>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9" name="Text 5"/>
          <p:cNvSpPr/>
          <p:nvPr/>
        </p:nvSpPr>
        <p:spPr>
          <a:xfrm>
            <a:off x="5895261" y="4086463"/>
            <a:ext cx="395358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0" name="Shape 6"/>
          <p:cNvSpPr/>
          <p:nvPr/>
        </p:nvSpPr>
        <p:spPr>
          <a:xfrm>
            <a:off x="5725120" y="4680704"/>
            <a:ext cx="8054816" cy="15240"/>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74425" y="4901446"/>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3" name="Text 8"/>
          <p:cNvSpPr/>
          <p:nvPr/>
        </p:nvSpPr>
        <p:spPr>
          <a:xfrm>
            <a:off x="6702266" y="4951095"/>
            <a:ext cx="35387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Deployment &amp; Validation</a:t>
            </a:r>
            <a:endParaRPr lang="en-US" sz="2200" dirty="0"/>
          </a:p>
        </p:txBody>
      </p:sp>
      <p:sp>
        <p:nvSpPr>
          <p:cNvPr id="14" name="Shape 9"/>
          <p:cNvSpPr/>
          <p:nvPr/>
        </p:nvSpPr>
        <p:spPr>
          <a:xfrm>
            <a:off x="6532126" y="5545336"/>
            <a:ext cx="7247811" cy="15240"/>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0614" y="5766078"/>
            <a:ext cx="18740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17" name="Text 11"/>
          <p:cNvSpPr/>
          <p:nvPr/>
        </p:nvSpPr>
        <p:spPr>
          <a:xfrm>
            <a:off x="7509272" y="5815727"/>
            <a:ext cx="49484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User Interface &amp; Interaction Design</a:t>
            </a:r>
            <a:endParaRPr lang="en-US" sz="2200" dirty="0"/>
          </a:p>
        </p:txBody>
      </p:sp>
      <p:sp>
        <p:nvSpPr>
          <p:cNvPr id="18" name="Rectangle 17">
            <a:extLst>
              <a:ext uri="{FF2B5EF4-FFF2-40B4-BE49-F238E27FC236}">
                <a16:creationId xmlns:a16="http://schemas.microsoft.com/office/drawing/2014/main" id="{17B31AFB-C98B-6DD0-62D5-E368EF2C4D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660</TotalTime>
  <Words>949</Words>
  <Application>Microsoft Office PowerPoint</Application>
  <PresentationFormat>Custom</PresentationFormat>
  <Paragraphs>133</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Montserrat</vt:lpstr>
      <vt:lpstr>Heebo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ROSHAN V.C</cp:lastModifiedBy>
  <cp:revision>7</cp:revision>
  <dcterms:created xsi:type="dcterms:W3CDTF">2025-01-23T05:21:12Z</dcterms:created>
  <dcterms:modified xsi:type="dcterms:W3CDTF">2025-02-13T13:11:27Z</dcterms:modified>
</cp:coreProperties>
</file>